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314" r:id="rId5"/>
    <p:sldId id="370" r:id="rId6"/>
    <p:sldId id="431" r:id="rId7"/>
    <p:sldId id="372" r:id="rId8"/>
    <p:sldId id="512" r:id="rId9"/>
    <p:sldId id="511" r:id="rId10"/>
    <p:sldId id="509" r:id="rId11"/>
    <p:sldId id="526" r:id="rId12"/>
    <p:sldId id="525" r:id="rId13"/>
    <p:sldId id="488" r:id="rId14"/>
    <p:sldId id="518" r:id="rId15"/>
    <p:sldId id="520" r:id="rId16"/>
    <p:sldId id="533" r:id="rId17"/>
    <p:sldId id="524" r:id="rId18"/>
    <p:sldId id="528" r:id="rId19"/>
    <p:sldId id="534" r:id="rId20"/>
    <p:sldId id="513" r:id="rId21"/>
    <p:sldId id="529" r:id="rId22"/>
    <p:sldId id="530" r:id="rId23"/>
    <p:sldId id="521" r:id="rId24"/>
    <p:sldId id="522" r:id="rId25"/>
    <p:sldId id="531" r:id="rId26"/>
    <p:sldId id="535" r:id="rId27"/>
    <p:sldId id="550" r:id="rId28"/>
    <p:sldId id="548" r:id="rId29"/>
    <p:sldId id="541" r:id="rId30"/>
    <p:sldId id="542" r:id="rId31"/>
    <p:sldId id="527" r:id="rId32"/>
    <p:sldId id="549" r:id="rId33"/>
    <p:sldId id="543" r:id="rId34"/>
    <p:sldId id="545" r:id="rId35"/>
    <p:sldId id="502" r:id="rId36"/>
    <p:sldId id="551" r:id="rId37"/>
    <p:sldId id="506" r:id="rId38"/>
    <p:sldId id="547" r:id="rId39"/>
    <p:sldId id="546" r:id="rId40"/>
    <p:sldId id="496" r:id="rId41"/>
    <p:sldId id="499" r:id="rId42"/>
    <p:sldId id="5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4152959D-37DC-4098-BB8E-7AEF31E7ECCF}">
          <p14:sldIdLst>
            <p14:sldId id="314"/>
            <p14:sldId id="370"/>
            <p14:sldId id="431"/>
            <p14:sldId id="372"/>
            <p14:sldId id="512"/>
            <p14:sldId id="511"/>
            <p14:sldId id="509"/>
            <p14:sldId id="526"/>
            <p14:sldId id="525"/>
            <p14:sldId id="488"/>
            <p14:sldId id="518"/>
            <p14:sldId id="520"/>
            <p14:sldId id="533"/>
            <p14:sldId id="524"/>
            <p14:sldId id="528"/>
            <p14:sldId id="534"/>
            <p14:sldId id="513"/>
            <p14:sldId id="529"/>
            <p14:sldId id="530"/>
            <p14:sldId id="521"/>
            <p14:sldId id="522"/>
            <p14:sldId id="531"/>
            <p14:sldId id="535"/>
            <p14:sldId id="550"/>
            <p14:sldId id="548"/>
            <p14:sldId id="541"/>
            <p14:sldId id="542"/>
            <p14:sldId id="527"/>
            <p14:sldId id="549"/>
            <p14:sldId id="543"/>
            <p14:sldId id="545"/>
            <p14:sldId id="502"/>
            <p14:sldId id="551"/>
            <p14:sldId id="506"/>
          </p14:sldIdLst>
        </p14:section>
        <p14:section name="Backup slides" id="{1C6F6FFF-F93D-4C61-8DF5-4B006DF40C9F}">
          <p14:sldIdLst>
            <p14:sldId id="547"/>
            <p14:sldId id="546"/>
            <p14:sldId id="496"/>
            <p14:sldId id="499"/>
            <p14:sldId id="50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edro Martins" initials="JPM" lastIdx="3" clrIdx="0">
    <p:extLst>
      <p:ext uri="{19B8F6BF-5375-455C-9EA6-DF929625EA0E}">
        <p15:presenceInfo xmlns:p15="http://schemas.microsoft.com/office/powerpoint/2012/main" userId="S-1-5-21-2755711442-704406299-3663434667-11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B0F0"/>
    <a:srgbClr val="007EF0"/>
    <a:srgbClr val="C9DC8D"/>
    <a:srgbClr val="9A8E5E"/>
    <a:srgbClr val="DC3C00"/>
    <a:srgbClr val="38B810"/>
    <a:srgbClr val="00C83C"/>
    <a:srgbClr val="CC99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0" autoAdjust="0"/>
    <p:restoredTop sz="74555" autoAdjust="0"/>
  </p:normalViewPr>
  <p:slideViewPr>
    <p:cSldViewPr>
      <p:cViewPr varScale="1">
        <p:scale>
          <a:sx n="50" d="100"/>
          <a:sy n="50" d="100"/>
        </p:scale>
        <p:origin x="844" y="44"/>
      </p:cViewPr>
      <p:guideLst>
        <p:guide orient="horz" pos="2160"/>
        <p:guide pos="3840"/>
      </p:guideLst>
    </p:cSldViewPr>
  </p:slideViewPr>
  <p:notesTextViewPr>
    <p:cViewPr>
      <p:scale>
        <a:sx n="75" d="100"/>
        <a:sy n="75" d="100"/>
      </p:scale>
      <p:origin x="0" y="0"/>
    </p:cViewPr>
  </p:notesTextViewPr>
  <p:sorterViewPr>
    <p:cViewPr>
      <p:scale>
        <a:sx n="100" d="100"/>
        <a:sy n="100" d="100"/>
      </p:scale>
      <p:origin x="0" y="0"/>
    </p:cViewPr>
  </p:sorterViewPr>
  <p:notesViewPr>
    <p:cSldViewPr>
      <p:cViewPr varScale="1">
        <p:scale>
          <a:sx n="77" d="100"/>
          <a:sy n="77" d="100"/>
        </p:scale>
        <p:origin x="1768"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494EF0-C3E2-435A-9355-25D3D36A41C4}" type="doc">
      <dgm:prSet loTypeId="urn:microsoft.com/office/officeart/2005/8/layout/hProcess9" loCatId="process" qsTypeId="urn:microsoft.com/office/officeart/2005/8/quickstyle/simple1" qsCatId="simple" csTypeId="urn:microsoft.com/office/officeart/2005/8/colors/accent1_2" csCatId="accent1" phldr="1"/>
      <dgm:spPr/>
    </dgm:pt>
    <dgm:pt modelId="{08180956-263D-46A6-A0B2-765D7CDEF4C3}">
      <dgm:prSet phldrT="[Text]"/>
      <dgm:spPr/>
      <dgm:t>
        <a:bodyPr/>
        <a:lstStyle/>
        <a:p>
          <a:r>
            <a:rPr lang="en-US" dirty="0" smtClean="0"/>
            <a:t>Collections</a:t>
          </a:r>
          <a:endParaRPr lang="en-US" dirty="0"/>
        </a:p>
      </dgm:t>
    </dgm:pt>
    <dgm:pt modelId="{9DC05E6A-17C8-4C00-A251-4852988A58DC}" type="parTrans" cxnId="{3CE3FFB0-EE52-4142-8907-C80C460DCD5D}">
      <dgm:prSet/>
      <dgm:spPr/>
      <dgm:t>
        <a:bodyPr/>
        <a:lstStyle/>
        <a:p>
          <a:endParaRPr lang="en-US"/>
        </a:p>
      </dgm:t>
    </dgm:pt>
    <dgm:pt modelId="{C430B22C-0CD5-45CD-B24A-A715187CA065}" type="sibTrans" cxnId="{3CE3FFB0-EE52-4142-8907-C80C460DCD5D}">
      <dgm:prSet/>
      <dgm:spPr/>
      <dgm:t>
        <a:bodyPr/>
        <a:lstStyle/>
        <a:p>
          <a:endParaRPr lang="en-US"/>
        </a:p>
      </dgm:t>
    </dgm:pt>
    <dgm:pt modelId="{4F65CC74-F39A-46DC-8AC0-3E7FFA0E3F16}">
      <dgm:prSet phldrT="[Text]"/>
      <dgm:spPr/>
      <dgm:t>
        <a:bodyPr/>
        <a:lstStyle/>
        <a:p>
          <a:r>
            <a:rPr lang="en-US" dirty="0" smtClean="0"/>
            <a:t>Concurrent Collections</a:t>
          </a:r>
          <a:endParaRPr lang="en-US" dirty="0"/>
        </a:p>
      </dgm:t>
    </dgm:pt>
    <dgm:pt modelId="{0DD6607E-6CA7-423C-93D0-76164C4997A9}" type="parTrans" cxnId="{F707C068-21B4-4AF8-82E6-0104723FA475}">
      <dgm:prSet/>
      <dgm:spPr/>
      <dgm:t>
        <a:bodyPr/>
        <a:lstStyle/>
        <a:p>
          <a:endParaRPr lang="en-US"/>
        </a:p>
      </dgm:t>
    </dgm:pt>
    <dgm:pt modelId="{A3D7BA15-D84C-40E3-842F-D0ABF9621CC3}" type="sibTrans" cxnId="{F707C068-21B4-4AF8-82E6-0104723FA475}">
      <dgm:prSet/>
      <dgm:spPr/>
      <dgm:t>
        <a:bodyPr/>
        <a:lstStyle/>
        <a:p>
          <a:endParaRPr lang="en-US"/>
        </a:p>
      </dgm:t>
    </dgm:pt>
    <dgm:pt modelId="{248047AB-39C7-4E54-8C97-85EE03D9E6FF}">
      <dgm:prSet phldrT="[Text]" custT="1"/>
      <dgm:spPr/>
      <dgm:t>
        <a:bodyPr/>
        <a:lstStyle/>
        <a:p>
          <a:r>
            <a:rPr lang="en-US" sz="1000" dirty="0" smtClean="0"/>
            <a:t>Reliable Collections</a:t>
          </a:r>
          <a:endParaRPr lang="en-US" sz="1000" dirty="0"/>
        </a:p>
      </dgm:t>
    </dgm:pt>
    <dgm:pt modelId="{1E6B2967-212F-481A-85CD-404E9DB0A920}" type="parTrans" cxnId="{F0F5A473-F2DF-4F38-9BE1-36E252E0E34C}">
      <dgm:prSet/>
      <dgm:spPr/>
      <dgm:t>
        <a:bodyPr/>
        <a:lstStyle/>
        <a:p>
          <a:endParaRPr lang="en-US"/>
        </a:p>
      </dgm:t>
    </dgm:pt>
    <dgm:pt modelId="{E41B097D-D32F-4B64-81A4-65072FD5C4D2}" type="sibTrans" cxnId="{F0F5A473-F2DF-4F38-9BE1-36E252E0E34C}">
      <dgm:prSet/>
      <dgm:spPr/>
      <dgm:t>
        <a:bodyPr/>
        <a:lstStyle/>
        <a:p>
          <a:endParaRPr lang="en-US"/>
        </a:p>
      </dgm:t>
    </dgm:pt>
    <dgm:pt modelId="{AFCA04B5-AD97-4362-BDC0-453FF0A291A6}">
      <dgm:prSet phldrT="[Text]"/>
      <dgm:spPr/>
      <dgm:t>
        <a:bodyPr/>
        <a:lstStyle/>
        <a:p>
          <a:r>
            <a:rPr lang="en-US" dirty="0" smtClean="0"/>
            <a:t>Single machine</a:t>
          </a:r>
          <a:endParaRPr lang="en-US" dirty="0"/>
        </a:p>
      </dgm:t>
    </dgm:pt>
    <dgm:pt modelId="{C21FAB10-5540-4AEB-ADC0-EEF000DAD11C}" type="parTrans" cxnId="{4FC1D3E5-CCC7-41D3-B09B-E358C538ECF7}">
      <dgm:prSet/>
      <dgm:spPr/>
      <dgm:t>
        <a:bodyPr/>
        <a:lstStyle/>
        <a:p>
          <a:endParaRPr lang="en-US"/>
        </a:p>
      </dgm:t>
    </dgm:pt>
    <dgm:pt modelId="{359EAC4A-2196-4FCB-844D-12D4B2216D9D}" type="sibTrans" cxnId="{4FC1D3E5-CCC7-41D3-B09B-E358C538ECF7}">
      <dgm:prSet/>
      <dgm:spPr/>
      <dgm:t>
        <a:bodyPr/>
        <a:lstStyle/>
        <a:p>
          <a:endParaRPr lang="en-US"/>
        </a:p>
      </dgm:t>
    </dgm:pt>
    <dgm:pt modelId="{05FA9F09-5DEF-436C-8437-C678249E444F}">
      <dgm:prSet phldrT="[Text]"/>
      <dgm:spPr/>
      <dgm:t>
        <a:bodyPr/>
        <a:lstStyle/>
        <a:p>
          <a:r>
            <a:rPr lang="en-US" dirty="0" smtClean="0"/>
            <a:t>Single threaded</a:t>
          </a:r>
          <a:endParaRPr lang="en-US" dirty="0"/>
        </a:p>
      </dgm:t>
    </dgm:pt>
    <dgm:pt modelId="{62977641-2276-4654-A14E-79CD6AC0AD48}" type="parTrans" cxnId="{ED5E2DFE-37E5-4546-813B-DAE763B58590}">
      <dgm:prSet/>
      <dgm:spPr/>
      <dgm:t>
        <a:bodyPr/>
        <a:lstStyle/>
        <a:p>
          <a:endParaRPr lang="en-US"/>
        </a:p>
      </dgm:t>
    </dgm:pt>
    <dgm:pt modelId="{A52DCE3A-CCA3-414A-9926-FA4701A7B45A}" type="sibTrans" cxnId="{ED5E2DFE-37E5-4546-813B-DAE763B58590}">
      <dgm:prSet/>
      <dgm:spPr/>
      <dgm:t>
        <a:bodyPr/>
        <a:lstStyle/>
        <a:p>
          <a:endParaRPr lang="en-US"/>
        </a:p>
      </dgm:t>
    </dgm:pt>
    <dgm:pt modelId="{B37CD8B4-94B9-42CE-B11A-7E10331FBBAC}">
      <dgm:prSet phldrT="[Text]"/>
      <dgm:spPr/>
      <dgm:t>
        <a:bodyPr/>
        <a:lstStyle/>
        <a:p>
          <a:r>
            <a:rPr lang="en-US" dirty="0" smtClean="0"/>
            <a:t>Single machine</a:t>
          </a:r>
          <a:endParaRPr lang="en-US" dirty="0"/>
        </a:p>
      </dgm:t>
    </dgm:pt>
    <dgm:pt modelId="{BF5D31C9-3358-4961-9243-35CB76767924}" type="parTrans" cxnId="{1766A53C-FFC6-4C6D-9587-F58F86625863}">
      <dgm:prSet/>
      <dgm:spPr/>
      <dgm:t>
        <a:bodyPr/>
        <a:lstStyle/>
        <a:p>
          <a:endParaRPr lang="en-US"/>
        </a:p>
      </dgm:t>
    </dgm:pt>
    <dgm:pt modelId="{AA412D88-2AF3-445C-89AD-711044B6DA47}" type="sibTrans" cxnId="{1766A53C-FFC6-4C6D-9587-F58F86625863}">
      <dgm:prSet/>
      <dgm:spPr/>
      <dgm:t>
        <a:bodyPr/>
        <a:lstStyle/>
        <a:p>
          <a:endParaRPr lang="en-US"/>
        </a:p>
      </dgm:t>
    </dgm:pt>
    <dgm:pt modelId="{2DB31C3E-9AFB-41CB-80F3-CDA16535C339}">
      <dgm:prSet phldrT="[Text]"/>
      <dgm:spPr/>
      <dgm:t>
        <a:bodyPr/>
        <a:lstStyle/>
        <a:p>
          <a:r>
            <a:rPr lang="en-US" dirty="0" smtClean="0"/>
            <a:t>Multi threaded</a:t>
          </a:r>
          <a:endParaRPr lang="en-US" dirty="0"/>
        </a:p>
      </dgm:t>
    </dgm:pt>
    <dgm:pt modelId="{6B371499-10F9-423C-9E19-51F90B67BE9A}" type="parTrans" cxnId="{EFE3800B-DAD8-414C-B0BB-1CA1BD59E1D5}">
      <dgm:prSet/>
      <dgm:spPr/>
      <dgm:t>
        <a:bodyPr/>
        <a:lstStyle/>
        <a:p>
          <a:endParaRPr lang="en-US"/>
        </a:p>
      </dgm:t>
    </dgm:pt>
    <dgm:pt modelId="{AFA6CB9A-7CB1-4991-A8E7-87EBE9B9935D}" type="sibTrans" cxnId="{EFE3800B-DAD8-414C-B0BB-1CA1BD59E1D5}">
      <dgm:prSet/>
      <dgm:spPr/>
      <dgm:t>
        <a:bodyPr/>
        <a:lstStyle/>
        <a:p>
          <a:endParaRPr lang="en-US"/>
        </a:p>
      </dgm:t>
    </dgm:pt>
    <dgm:pt modelId="{6CC76568-CCA9-4657-A69B-80DBD8D89CC9}">
      <dgm:prSet phldrT="[Text]" custT="1"/>
      <dgm:spPr/>
      <dgm:t>
        <a:bodyPr/>
        <a:lstStyle/>
        <a:p>
          <a:r>
            <a:rPr lang="en-US" sz="800" dirty="0" smtClean="0"/>
            <a:t>Multi machine</a:t>
          </a:r>
          <a:endParaRPr lang="en-US" sz="800" dirty="0"/>
        </a:p>
      </dgm:t>
    </dgm:pt>
    <dgm:pt modelId="{803FB331-793F-4515-8855-E569743CA1BE}" type="parTrans" cxnId="{9BBF749A-47D5-4A51-BE72-8AA1EA7D3EC1}">
      <dgm:prSet/>
      <dgm:spPr/>
      <dgm:t>
        <a:bodyPr/>
        <a:lstStyle/>
        <a:p>
          <a:endParaRPr lang="en-US"/>
        </a:p>
      </dgm:t>
    </dgm:pt>
    <dgm:pt modelId="{B102069A-E957-40E0-A738-58D3187E9B1D}" type="sibTrans" cxnId="{9BBF749A-47D5-4A51-BE72-8AA1EA7D3EC1}">
      <dgm:prSet/>
      <dgm:spPr/>
      <dgm:t>
        <a:bodyPr/>
        <a:lstStyle/>
        <a:p>
          <a:endParaRPr lang="en-US"/>
        </a:p>
      </dgm:t>
    </dgm:pt>
    <dgm:pt modelId="{726750D2-CD2A-43E9-90FB-13743A117615}">
      <dgm:prSet custT="1"/>
      <dgm:spPr/>
      <dgm:t>
        <a:bodyPr/>
        <a:lstStyle/>
        <a:p>
          <a:r>
            <a:rPr lang="en-US" sz="800" dirty="0" err="1" smtClean="0"/>
            <a:t>Multi threaded</a:t>
          </a:r>
        </a:p>
      </dgm:t>
    </dgm:pt>
    <dgm:pt modelId="{63913050-E9AC-43C1-9E24-CE63D6BE6058}" type="parTrans" cxnId="{29450449-3B40-4070-B444-493A6A9C8385}">
      <dgm:prSet/>
      <dgm:spPr/>
      <dgm:t>
        <a:bodyPr/>
        <a:lstStyle/>
        <a:p>
          <a:endParaRPr lang="en-US"/>
        </a:p>
      </dgm:t>
    </dgm:pt>
    <dgm:pt modelId="{45A8A557-CFEA-468C-AA3C-26250F91A25B}" type="sibTrans" cxnId="{29450449-3B40-4070-B444-493A6A9C8385}">
      <dgm:prSet/>
      <dgm:spPr/>
      <dgm:t>
        <a:bodyPr/>
        <a:lstStyle/>
        <a:p>
          <a:endParaRPr lang="en-US"/>
        </a:p>
      </dgm:t>
    </dgm:pt>
    <dgm:pt modelId="{B52EE7EC-1382-42D5-8BAE-7D08CC4D5B70}">
      <dgm:prSet custT="1"/>
      <dgm:spPr/>
      <dgm:t>
        <a:bodyPr/>
        <a:lstStyle/>
        <a:p>
          <a:r>
            <a:rPr lang="en-US" sz="800" dirty="0" err="1" smtClean="0"/>
            <a:t>Replicated (HA)</a:t>
          </a:r>
        </a:p>
      </dgm:t>
    </dgm:pt>
    <dgm:pt modelId="{BEDD2DA5-A5FD-4509-B644-25157F1F9C6B}" type="parTrans" cxnId="{EC9BAFE8-E135-4C31-9748-CE0DDA376200}">
      <dgm:prSet/>
      <dgm:spPr/>
      <dgm:t>
        <a:bodyPr/>
        <a:lstStyle/>
        <a:p>
          <a:endParaRPr lang="en-US"/>
        </a:p>
      </dgm:t>
    </dgm:pt>
    <dgm:pt modelId="{763ED033-118E-4B8E-874F-37C3EBD692D6}" type="sibTrans" cxnId="{EC9BAFE8-E135-4C31-9748-CE0DDA376200}">
      <dgm:prSet/>
      <dgm:spPr/>
      <dgm:t>
        <a:bodyPr/>
        <a:lstStyle/>
        <a:p>
          <a:endParaRPr lang="en-US"/>
        </a:p>
      </dgm:t>
    </dgm:pt>
    <dgm:pt modelId="{463D14E2-0C3F-4C4F-A628-9E36A233A413}">
      <dgm:prSet custT="1"/>
      <dgm:spPr/>
      <dgm:t>
        <a:bodyPr/>
        <a:lstStyle/>
        <a:p>
          <a:r>
            <a:rPr lang="en-US" sz="800" dirty="0" err="1" smtClean="0"/>
            <a:t>Persistence</a:t>
          </a:r>
        </a:p>
      </dgm:t>
    </dgm:pt>
    <dgm:pt modelId="{4C5DBA9A-FBEB-4B7C-97E3-CFAA08910F44}" type="parTrans" cxnId="{3438C318-80B4-4FF3-9BC1-92F7F644D208}">
      <dgm:prSet/>
      <dgm:spPr/>
      <dgm:t>
        <a:bodyPr/>
        <a:lstStyle/>
        <a:p>
          <a:endParaRPr lang="en-US"/>
        </a:p>
      </dgm:t>
    </dgm:pt>
    <dgm:pt modelId="{DDCA30C1-E256-453B-A2AB-C52C8574579E}" type="sibTrans" cxnId="{3438C318-80B4-4FF3-9BC1-92F7F644D208}">
      <dgm:prSet/>
      <dgm:spPr/>
      <dgm:t>
        <a:bodyPr/>
        <a:lstStyle/>
        <a:p>
          <a:endParaRPr lang="en-US"/>
        </a:p>
      </dgm:t>
    </dgm:pt>
    <dgm:pt modelId="{BCEFB473-D0B9-459E-ADAA-36A7BA4608BC}">
      <dgm:prSet custT="1"/>
      <dgm:spPr/>
      <dgm:t>
        <a:bodyPr/>
        <a:lstStyle/>
        <a:p>
          <a:r>
            <a:rPr lang="en-US" sz="800" dirty="0" err="1" smtClean="0"/>
            <a:t>Asynchronous</a:t>
          </a:r>
        </a:p>
      </dgm:t>
    </dgm:pt>
    <dgm:pt modelId="{F0DC4621-CBF8-4A88-BB00-2ADFE34A2880}" type="parTrans" cxnId="{A5B85036-C395-4F19-A59E-EAEAD8E349C7}">
      <dgm:prSet/>
      <dgm:spPr/>
      <dgm:t>
        <a:bodyPr/>
        <a:lstStyle/>
        <a:p>
          <a:endParaRPr lang="en-US"/>
        </a:p>
      </dgm:t>
    </dgm:pt>
    <dgm:pt modelId="{2C2E9A50-A637-4B16-8689-FF16264EE874}" type="sibTrans" cxnId="{A5B85036-C395-4F19-A59E-EAEAD8E349C7}">
      <dgm:prSet/>
      <dgm:spPr/>
      <dgm:t>
        <a:bodyPr/>
        <a:lstStyle/>
        <a:p>
          <a:endParaRPr lang="en-US"/>
        </a:p>
      </dgm:t>
    </dgm:pt>
    <dgm:pt modelId="{5A7DC925-5869-419F-AB17-F46E222D9D88}">
      <dgm:prSet custT="1"/>
      <dgm:spPr/>
      <dgm:t>
        <a:bodyPr/>
        <a:lstStyle/>
        <a:p>
          <a:r>
            <a:rPr lang="en-US" sz="800" dirty="0" err="1" smtClean="0"/>
            <a:t>Transactional</a:t>
          </a:r>
        </a:p>
      </dgm:t>
    </dgm:pt>
    <dgm:pt modelId="{D12ECE27-D341-4588-827E-40E008390F75}" type="parTrans" cxnId="{2C6D7EB5-BA99-4D14-AB8C-BD1635DE5EB3}">
      <dgm:prSet/>
      <dgm:spPr/>
      <dgm:t>
        <a:bodyPr/>
        <a:lstStyle/>
        <a:p>
          <a:endParaRPr lang="en-US"/>
        </a:p>
      </dgm:t>
    </dgm:pt>
    <dgm:pt modelId="{870E3F35-1536-433E-820C-B1196B6D514C}" type="sibTrans" cxnId="{2C6D7EB5-BA99-4D14-AB8C-BD1635DE5EB3}">
      <dgm:prSet/>
      <dgm:spPr/>
      <dgm:t>
        <a:bodyPr/>
        <a:lstStyle/>
        <a:p>
          <a:endParaRPr lang="en-US"/>
        </a:p>
      </dgm:t>
    </dgm:pt>
    <dgm:pt modelId="{0B01C6DC-3012-45D7-977F-70EB10A0EDCA}" type="pres">
      <dgm:prSet presAssocID="{9E494EF0-C3E2-435A-9355-25D3D36A41C4}" presName="CompostProcess" presStyleCnt="0">
        <dgm:presLayoutVars>
          <dgm:dir/>
          <dgm:resizeHandles val="exact"/>
        </dgm:presLayoutVars>
      </dgm:prSet>
      <dgm:spPr/>
    </dgm:pt>
    <dgm:pt modelId="{BEF5BE8D-52AB-40EA-AA54-ACDCBE5BCFFE}" type="pres">
      <dgm:prSet presAssocID="{9E494EF0-C3E2-435A-9355-25D3D36A41C4}" presName="arrow" presStyleLbl="bgShp" presStyleIdx="0" presStyleCnt="1" custLinFactNeighborX="10192"/>
      <dgm:spPr/>
    </dgm:pt>
    <dgm:pt modelId="{EF941D4E-C847-4FB0-8073-9DE3D0A07A9B}" type="pres">
      <dgm:prSet presAssocID="{9E494EF0-C3E2-435A-9355-25D3D36A41C4}" presName="linearProcess" presStyleCnt="0"/>
      <dgm:spPr/>
    </dgm:pt>
    <dgm:pt modelId="{B2ED8280-9254-4644-9145-7021D4883989}" type="pres">
      <dgm:prSet presAssocID="{08180956-263D-46A6-A0B2-765D7CDEF4C3}" presName="textNode" presStyleLbl="node1" presStyleIdx="0" presStyleCnt="3">
        <dgm:presLayoutVars>
          <dgm:bulletEnabled val="1"/>
        </dgm:presLayoutVars>
      </dgm:prSet>
      <dgm:spPr/>
      <dgm:t>
        <a:bodyPr/>
        <a:lstStyle/>
        <a:p>
          <a:endParaRPr lang="en-US"/>
        </a:p>
      </dgm:t>
    </dgm:pt>
    <dgm:pt modelId="{19F0866B-69A3-41D9-AE8B-85E47E2337E9}" type="pres">
      <dgm:prSet presAssocID="{C430B22C-0CD5-45CD-B24A-A715187CA065}" presName="sibTrans" presStyleCnt="0"/>
      <dgm:spPr/>
    </dgm:pt>
    <dgm:pt modelId="{573ACE26-E46F-401A-9B7B-BF5598D0F3DA}" type="pres">
      <dgm:prSet presAssocID="{4F65CC74-F39A-46DC-8AC0-3E7FFA0E3F16}" presName="textNode" presStyleLbl="node1" presStyleIdx="1" presStyleCnt="3">
        <dgm:presLayoutVars>
          <dgm:bulletEnabled val="1"/>
        </dgm:presLayoutVars>
      </dgm:prSet>
      <dgm:spPr/>
      <dgm:t>
        <a:bodyPr/>
        <a:lstStyle/>
        <a:p>
          <a:endParaRPr lang="en-US"/>
        </a:p>
      </dgm:t>
    </dgm:pt>
    <dgm:pt modelId="{D3B42C97-3BF0-4CCC-91B5-CEE909C2E999}" type="pres">
      <dgm:prSet presAssocID="{A3D7BA15-D84C-40E3-842F-D0ABF9621CC3}" presName="sibTrans" presStyleCnt="0"/>
      <dgm:spPr/>
    </dgm:pt>
    <dgm:pt modelId="{E5A8BA36-49C9-4AD0-801F-3B9CC5904B61}" type="pres">
      <dgm:prSet presAssocID="{248047AB-39C7-4E54-8C97-85EE03D9E6FF}" presName="textNode" presStyleLbl="node1" presStyleIdx="2" presStyleCnt="3">
        <dgm:presLayoutVars>
          <dgm:bulletEnabled val="1"/>
        </dgm:presLayoutVars>
      </dgm:prSet>
      <dgm:spPr/>
      <dgm:t>
        <a:bodyPr/>
        <a:lstStyle/>
        <a:p>
          <a:endParaRPr lang="en-US"/>
        </a:p>
      </dgm:t>
    </dgm:pt>
  </dgm:ptLst>
  <dgm:cxnLst>
    <dgm:cxn modelId="{5DC8009F-19B8-430B-BF15-D1514C7839A3}" type="presOf" srcId="{B52EE7EC-1382-42D5-8BAE-7D08CC4D5B70}" destId="{E5A8BA36-49C9-4AD0-801F-3B9CC5904B61}" srcOrd="0" destOrd="3" presId="urn:microsoft.com/office/officeart/2005/8/layout/hProcess9"/>
    <dgm:cxn modelId="{3438C318-80B4-4FF3-9BC1-92F7F644D208}" srcId="{248047AB-39C7-4E54-8C97-85EE03D9E6FF}" destId="{463D14E2-0C3F-4C4F-A628-9E36A233A413}" srcOrd="3" destOrd="0" parTransId="{4C5DBA9A-FBEB-4B7C-97E3-CFAA08910F44}" sibTransId="{DDCA30C1-E256-453B-A2AB-C52C8574579E}"/>
    <dgm:cxn modelId="{C2424330-5479-4EE6-A38C-0D4B0FB3F045}" type="presOf" srcId="{6CC76568-CCA9-4657-A69B-80DBD8D89CC9}" destId="{E5A8BA36-49C9-4AD0-801F-3B9CC5904B61}" srcOrd="0" destOrd="1" presId="urn:microsoft.com/office/officeart/2005/8/layout/hProcess9"/>
    <dgm:cxn modelId="{9BBF749A-47D5-4A51-BE72-8AA1EA7D3EC1}" srcId="{248047AB-39C7-4E54-8C97-85EE03D9E6FF}" destId="{6CC76568-CCA9-4657-A69B-80DBD8D89CC9}" srcOrd="0" destOrd="0" parTransId="{803FB331-793F-4515-8855-E569743CA1BE}" sibTransId="{B102069A-E957-40E0-A738-58D3187E9B1D}"/>
    <dgm:cxn modelId="{3CE3FFB0-EE52-4142-8907-C80C460DCD5D}" srcId="{9E494EF0-C3E2-435A-9355-25D3D36A41C4}" destId="{08180956-263D-46A6-A0B2-765D7CDEF4C3}" srcOrd="0" destOrd="0" parTransId="{9DC05E6A-17C8-4C00-A251-4852988A58DC}" sibTransId="{C430B22C-0CD5-45CD-B24A-A715187CA065}"/>
    <dgm:cxn modelId="{F707C068-21B4-4AF8-82E6-0104723FA475}" srcId="{9E494EF0-C3E2-435A-9355-25D3D36A41C4}" destId="{4F65CC74-F39A-46DC-8AC0-3E7FFA0E3F16}" srcOrd="1" destOrd="0" parTransId="{0DD6607E-6CA7-423C-93D0-76164C4997A9}" sibTransId="{A3D7BA15-D84C-40E3-842F-D0ABF9621CC3}"/>
    <dgm:cxn modelId="{F0F5A473-F2DF-4F38-9BE1-36E252E0E34C}" srcId="{9E494EF0-C3E2-435A-9355-25D3D36A41C4}" destId="{248047AB-39C7-4E54-8C97-85EE03D9E6FF}" srcOrd="2" destOrd="0" parTransId="{1E6B2967-212F-481A-85CD-404E9DB0A920}" sibTransId="{E41B097D-D32F-4B64-81A4-65072FD5C4D2}"/>
    <dgm:cxn modelId="{947BE3A7-5516-419F-99A8-06E45A34CBF9}" type="presOf" srcId="{2DB31C3E-9AFB-41CB-80F3-CDA16535C339}" destId="{573ACE26-E46F-401A-9B7B-BF5598D0F3DA}" srcOrd="0" destOrd="2" presId="urn:microsoft.com/office/officeart/2005/8/layout/hProcess9"/>
    <dgm:cxn modelId="{2EB59E3A-5B4A-4750-BF81-CB862F994649}" type="presOf" srcId="{5A7DC925-5869-419F-AB17-F46E222D9D88}" destId="{E5A8BA36-49C9-4AD0-801F-3B9CC5904B61}" srcOrd="0" destOrd="6" presId="urn:microsoft.com/office/officeart/2005/8/layout/hProcess9"/>
    <dgm:cxn modelId="{29450449-3B40-4070-B444-493A6A9C8385}" srcId="{248047AB-39C7-4E54-8C97-85EE03D9E6FF}" destId="{726750D2-CD2A-43E9-90FB-13743A117615}" srcOrd="1" destOrd="0" parTransId="{63913050-E9AC-43C1-9E24-CE63D6BE6058}" sibTransId="{45A8A557-CFEA-468C-AA3C-26250F91A25B}"/>
    <dgm:cxn modelId="{2C6D7EB5-BA99-4D14-AB8C-BD1635DE5EB3}" srcId="{248047AB-39C7-4E54-8C97-85EE03D9E6FF}" destId="{5A7DC925-5869-419F-AB17-F46E222D9D88}" srcOrd="5" destOrd="0" parTransId="{D12ECE27-D341-4588-827E-40E008390F75}" sibTransId="{870E3F35-1536-433E-820C-B1196B6D514C}"/>
    <dgm:cxn modelId="{AA3BD188-EEBD-4D9F-881D-B8FADC0D71E2}" type="presOf" srcId="{9E494EF0-C3E2-435A-9355-25D3D36A41C4}" destId="{0B01C6DC-3012-45D7-977F-70EB10A0EDCA}" srcOrd="0" destOrd="0" presId="urn:microsoft.com/office/officeart/2005/8/layout/hProcess9"/>
    <dgm:cxn modelId="{71B8BFDC-8142-4200-8B78-B7B62702C305}" type="presOf" srcId="{05FA9F09-5DEF-436C-8437-C678249E444F}" destId="{B2ED8280-9254-4644-9145-7021D4883989}" srcOrd="0" destOrd="2" presId="urn:microsoft.com/office/officeart/2005/8/layout/hProcess9"/>
    <dgm:cxn modelId="{E05CE4DB-4D24-4CC6-A648-3F1C21AB7936}" type="presOf" srcId="{248047AB-39C7-4E54-8C97-85EE03D9E6FF}" destId="{E5A8BA36-49C9-4AD0-801F-3B9CC5904B61}" srcOrd="0" destOrd="0" presId="urn:microsoft.com/office/officeart/2005/8/layout/hProcess9"/>
    <dgm:cxn modelId="{ED704DF3-9D07-4111-9C9C-14EAA59D2B39}" type="presOf" srcId="{4F65CC74-F39A-46DC-8AC0-3E7FFA0E3F16}" destId="{573ACE26-E46F-401A-9B7B-BF5598D0F3DA}" srcOrd="0" destOrd="0" presId="urn:microsoft.com/office/officeart/2005/8/layout/hProcess9"/>
    <dgm:cxn modelId="{C21BCA10-8A62-4CB0-8EBB-42E003C9EC66}" type="presOf" srcId="{BCEFB473-D0B9-459E-ADAA-36A7BA4608BC}" destId="{E5A8BA36-49C9-4AD0-801F-3B9CC5904B61}" srcOrd="0" destOrd="5" presId="urn:microsoft.com/office/officeart/2005/8/layout/hProcess9"/>
    <dgm:cxn modelId="{ED5E2DFE-37E5-4546-813B-DAE763B58590}" srcId="{08180956-263D-46A6-A0B2-765D7CDEF4C3}" destId="{05FA9F09-5DEF-436C-8437-C678249E444F}" srcOrd="1" destOrd="0" parTransId="{62977641-2276-4654-A14E-79CD6AC0AD48}" sibTransId="{A52DCE3A-CCA3-414A-9926-FA4701A7B45A}"/>
    <dgm:cxn modelId="{E8AF7626-82C5-4952-A688-F6E07F019F46}" type="presOf" srcId="{726750D2-CD2A-43E9-90FB-13743A117615}" destId="{E5A8BA36-49C9-4AD0-801F-3B9CC5904B61}" srcOrd="0" destOrd="2" presId="urn:microsoft.com/office/officeart/2005/8/layout/hProcess9"/>
    <dgm:cxn modelId="{2EE47814-991A-4AD1-B891-20BB4ABA9166}" type="presOf" srcId="{AFCA04B5-AD97-4362-BDC0-453FF0A291A6}" destId="{B2ED8280-9254-4644-9145-7021D4883989}" srcOrd="0" destOrd="1" presId="urn:microsoft.com/office/officeart/2005/8/layout/hProcess9"/>
    <dgm:cxn modelId="{4FC1D3E5-CCC7-41D3-B09B-E358C538ECF7}" srcId="{08180956-263D-46A6-A0B2-765D7CDEF4C3}" destId="{AFCA04B5-AD97-4362-BDC0-453FF0A291A6}" srcOrd="0" destOrd="0" parTransId="{C21FAB10-5540-4AEB-ADC0-EEF000DAD11C}" sibTransId="{359EAC4A-2196-4FCB-844D-12D4B2216D9D}"/>
    <dgm:cxn modelId="{EC9BAFE8-E135-4C31-9748-CE0DDA376200}" srcId="{248047AB-39C7-4E54-8C97-85EE03D9E6FF}" destId="{B52EE7EC-1382-42D5-8BAE-7D08CC4D5B70}" srcOrd="2" destOrd="0" parTransId="{BEDD2DA5-A5FD-4509-B644-25157F1F9C6B}" sibTransId="{763ED033-118E-4B8E-874F-37C3EBD692D6}"/>
    <dgm:cxn modelId="{69640307-5FD6-402D-8DE6-49673FE5421D}" type="presOf" srcId="{08180956-263D-46A6-A0B2-765D7CDEF4C3}" destId="{B2ED8280-9254-4644-9145-7021D4883989}" srcOrd="0" destOrd="0" presId="urn:microsoft.com/office/officeart/2005/8/layout/hProcess9"/>
    <dgm:cxn modelId="{6C00BD1E-A829-4811-B817-DCD405571988}" type="presOf" srcId="{463D14E2-0C3F-4C4F-A628-9E36A233A413}" destId="{E5A8BA36-49C9-4AD0-801F-3B9CC5904B61}" srcOrd="0" destOrd="4" presId="urn:microsoft.com/office/officeart/2005/8/layout/hProcess9"/>
    <dgm:cxn modelId="{574CBDF9-4474-4FAA-96DE-8BDEA647FC04}" type="presOf" srcId="{B37CD8B4-94B9-42CE-B11A-7E10331FBBAC}" destId="{573ACE26-E46F-401A-9B7B-BF5598D0F3DA}" srcOrd="0" destOrd="1" presId="urn:microsoft.com/office/officeart/2005/8/layout/hProcess9"/>
    <dgm:cxn modelId="{1766A53C-FFC6-4C6D-9587-F58F86625863}" srcId="{4F65CC74-F39A-46DC-8AC0-3E7FFA0E3F16}" destId="{B37CD8B4-94B9-42CE-B11A-7E10331FBBAC}" srcOrd="0" destOrd="0" parTransId="{BF5D31C9-3358-4961-9243-35CB76767924}" sibTransId="{AA412D88-2AF3-445C-89AD-711044B6DA47}"/>
    <dgm:cxn modelId="{EFE3800B-DAD8-414C-B0BB-1CA1BD59E1D5}" srcId="{4F65CC74-F39A-46DC-8AC0-3E7FFA0E3F16}" destId="{2DB31C3E-9AFB-41CB-80F3-CDA16535C339}" srcOrd="1" destOrd="0" parTransId="{6B371499-10F9-423C-9E19-51F90B67BE9A}" sibTransId="{AFA6CB9A-7CB1-4991-A8E7-87EBE9B9935D}"/>
    <dgm:cxn modelId="{A5B85036-C395-4F19-A59E-EAEAD8E349C7}" srcId="{248047AB-39C7-4E54-8C97-85EE03D9E6FF}" destId="{BCEFB473-D0B9-459E-ADAA-36A7BA4608BC}" srcOrd="4" destOrd="0" parTransId="{F0DC4621-CBF8-4A88-BB00-2ADFE34A2880}" sibTransId="{2C2E9A50-A637-4B16-8689-FF16264EE874}"/>
    <dgm:cxn modelId="{22D112E6-9153-450E-8E14-998C93C6F5CA}" type="presParOf" srcId="{0B01C6DC-3012-45D7-977F-70EB10A0EDCA}" destId="{BEF5BE8D-52AB-40EA-AA54-ACDCBE5BCFFE}" srcOrd="0" destOrd="0" presId="urn:microsoft.com/office/officeart/2005/8/layout/hProcess9"/>
    <dgm:cxn modelId="{8BEC43C7-8164-4BB8-BF58-04D7019690F7}" type="presParOf" srcId="{0B01C6DC-3012-45D7-977F-70EB10A0EDCA}" destId="{EF941D4E-C847-4FB0-8073-9DE3D0A07A9B}" srcOrd="1" destOrd="0" presId="urn:microsoft.com/office/officeart/2005/8/layout/hProcess9"/>
    <dgm:cxn modelId="{D0352783-B73B-45B6-85A9-F8A139D73D4F}" type="presParOf" srcId="{EF941D4E-C847-4FB0-8073-9DE3D0A07A9B}" destId="{B2ED8280-9254-4644-9145-7021D4883989}" srcOrd="0" destOrd="0" presId="urn:microsoft.com/office/officeart/2005/8/layout/hProcess9"/>
    <dgm:cxn modelId="{C3B7946A-F00F-4C3A-A936-D00F8144D861}" type="presParOf" srcId="{EF941D4E-C847-4FB0-8073-9DE3D0A07A9B}" destId="{19F0866B-69A3-41D9-AE8B-85E47E2337E9}" srcOrd="1" destOrd="0" presId="urn:microsoft.com/office/officeart/2005/8/layout/hProcess9"/>
    <dgm:cxn modelId="{836A9A6A-0F9D-4173-A74F-548E637C1933}" type="presParOf" srcId="{EF941D4E-C847-4FB0-8073-9DE3D0A07A9B}" destId="{573ACE26-E46F-401A-9B7B-BF5598D0F3DA}" srcOrd="2" destOrd="0" presId="urn:microsoft.com/office/officeart/2005/8/layout/hProcess9"/>
    <dgm:cxn modelId="{72FFFD94-C766-490A-9D70-176A82E192AC}" type="presParOf" srcId="{EF941D4E-C847-4FB0-8073-9DE3D0A07A9B}" destId="{D3B42C97-3BF0-4CCC-91B5-CEE909C2E999}" srcOrd="3" destOrd="0" presId="urn:microsoft.com/office/officeart/2005/8/layout/hProcess9"/>
    <dgm:cxn modelId="{2BF29FF7-811B-4D55-978D-666EB9355143}" type="presParOf" srcId="{EF941D4E-C847-4FB0-8073-9DE3D0A07A9B}" destId="{E5A8BA36-49C9-4AD0-801F-3B9CC5904B6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5BE8D-52AB-40EA-AA54-ACDCBE5BCFFE}">
      <dsp:nvSpPr>
        <dsp:cNvPr id="0" name=""/>
        <dsp:cNvSpPr/>
      </dsp:nvSpPr>
      <dsp:spPr>
        <a:xfrm>
          <a:off x="982979" y="0"/>
          <a:ext cx="5570220" cy="2819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D8280-9254-4644-9145-7021D4883989}">
      <dsp:nvSpPr>
        <dsp:cNvPr id="0" name=""/>
        <dsp:cNvSpPr/>
      </dsp:nvSpPr>
      <dsp:spPr>
        <a:xfrm>
          <a:off x="193588" y="845820"/>
          <a:ext cx="1965960" cy="1127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Collections</a:t>
          </a:r>
          <a:endParaRPr lang="en-US" sz="1500" kern="1200" dirty="0"/>
        </a:p>
        <a:p>
          <a:pPr marL="114300" lvl="1" indent="-114300" algn="l" defTabSz="533400">
            <a:lnSpc>
              <a:spcPct val="90000"/>
            </a:lnSpc>
            <a:spcBef>
              <a:spcPct val="0"/>
            </a:spcBef>
            <a:spcAft>
              <a:spcPct val="15000"/>
            </a:spcAft>
            <a:buChar char="••"/>
          </a:pPr>
          <a:r>
            <a:rPr lang="en-US" sz="1200" kern="1200" dirty="0" smtClean="0"/>
            <a:t>Single machine</a:t>
          </a:r>
          <a:endParaRPr lang="en-US" sz="1200" kern="1200" dirty="0"/>
        </a:p>
        <a:p>
          <a:pPr marL="114300" lvl="1" indent="-114300" algn="l" defTabSz="533400">
            <a:lnSpc>
              <a:spcPct val="90000"/>
            </a:lnSpc>
            <a:spcBef>
              <a:spcPct val="0"/>
            </a:spcBef>
            <a:spcAft>
              <a:spcPct val="15000"/>
            </a:spcAft>
            <a:buChar char="••"/>
          </a:pPr>
          <a:r>
            <a:rPr lang="en-US" sz="1200" kern="1200" dirty="0" smtClean="0"/>
            <a:t>Single threaded</a:t>
          </a:r>
          <a:endParaRPr lang="en-US" sz="1200" kern="1200" dirty="0"/>
        </a:p>
      </dsp:txBody>
      <dsp:txXfrm>
        <a:off x="248641" y="900873"/>
        <a:ext cx="1855854" cy="1017654"/>
      </dsp:txXfrm>
    </dsp:sp>
    <dsp:sp modelId="{573ACE26-E46F-401A-9B7B-BF5598D0F3DA}">
      <dsp:nvSpPr>
        <dsp:cNvPr id="0" name=""/>
        <dsp:cNvSpPr/>
      </dsp:nvSpPr>
      <dsp:spPr>
        <a:xfrm>
          <a:off x="2293619" y="845820"/>
          <a:ext cx="1965960" cy="1127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Concurrent Collections</a:t>
          </a:r>
          <a:endParaRPr lang="en-US" sz="1500" kern="1200" dirty="0"/>
        </a:p>
        <a:p>
          <a:pPr marL="114300" lvl="1" indent="-114300" algn="l" defTabSz="533400">
            <a:lnSpc>
              <a:spcPct val="90000"/>
            </a:lnSpc>
            <a:spcBef>
              <a:spcPct val="0"/>
            </a:spcBef>
            <a:spcAft>
              <a:spcPct val="15000"/>
            </a:spcAft>
            <a:buChar char="••"/>
          </a:pPr>
          <a:r>
            <a:rPr lang="en-US" sz="1200" kern="1200" dirty="0" smtClean="0"/>
            <a:t>Single machine</a:t>
          </a:r>
          <a:endParaRPr lang="en-US" sz="1200" kern="1200" dirty="0"/>
        </a:p>
        <a:p>
          <a:pPr marL="114300" lvl="1" indent="-114300" algn="l" defTabSz="533400">
            <a:lnSpc>
              <a:spcPct val="90000"/>
            </a:lnSpc>
            <a:spcBef>
              <a:spcPct val="0"/>
            </a:spcBef>
            <a:spcAft>
              <a:spcPct val="15000"/>
            </a:spcAft>
            <a:buChar char="••"/>
          </a:pPr>
          <a:r>
            <a:rPr lang="en-US" sz="1200" kern="1200" dirty="0" smtClean="0"/>
            <a:t>Multi threaded</a:t>
          </a:r>
          <a:endParaRPr lang="en-US" sz="1200" kern="1200" dirty="0"/>
        </a:p>
      </dsp:txBody>
      <dsp:txXfrm>
        <a:off x="2348672" y="900873"/>
        <a:ext cx="1855854" cy="1017654"/>
      </dsp:txXfrm>
    </dsp:sp>
    <dsp:sp modelId="{E5A8BA36-49C9-4AD0-801F-3B9CC5904B61}">
      <dsp:nvSpPr>
        <dsp:cNvPr id="0" name=""/>
        <dsp:cNvSpPr/>
      </dsp:nvSpPr>
      <dsp:spPr>
        <a:xfrm>
          <a:off x="4393651" y="845820"/>
          <a:ext cx="1965960" cy="11277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lvl="0" algn="l" defTabSz="444500">
            <a:lnSpc>
              <a:spcPct val="90000"/>
            </a:lnSpc>
            <a:spcBef>
              <a:spcPct val="0"/>
            </a:spcBef>
            <a:spcAft>
              <a:spcPct val="35000"/>
            </a:spcAft>
          </a:pPr>
          <a:r>
            <a:rPr lang="en-US" sz="1000" kern="1200" dirty="0" smtClean="0"/>
            <a:t>Reliable Collections</a:t>
          </a:r>
          <a:endParaRPr lang="en-US" sz="1000" kern="1200" dirty="0"/>
        </a:p>
        <a:p>
          <a:pPr marL="57150" lvl="1" indent="-57150" algn="l" defTabSz="355600">
            <a:lnSpc>
              <a:spcPct val="90000"/>
            </a:lnSpc>
            <a:spcBef>
              <a:spcPct val="0"/>
            </a:spcBef>
            <a:spcAft>
              <a:spcPct val="15000"/>
            </a:spcAft>
            <a:buChar char="••"/>
          </a:pPr>
          <a:r>
            <a:rPr lang="en-US" sz="800" kern="1200" dirty="0" smtClean="0"/>
            <a:t>Multi machine</a:t>
          </a:r>
          <a:endParaRPr lang="en-US" sz="800" kern="1200" dirty="0"/>
        </a:p>
        <a:p>
          <a:pPr marL="57150" lvl="1" indent="-57150" algn="l" defTabSz="355600">
            <a:lnSpc>
              <a:spcPct val="90000"/>
            </a:lnSpc>
            <a:spcBef>
              <a:spcPct val="0"/>
            </a:spcBef>
            <a:spcAft>
              <a:spcPct val="15000"/>
            </a:spcAft>
            <a:buChar char="••"/>
          </a:pPr>
          <a:r>
            <a:rPr lang="en-US" sz="800" kern="1200" dirty="0" err="1" smtClean="0"/>
            <a:t>Multi threaded</a:t>
          </a:r>
        </a:p>
        <a:p>
          <a:pPr marL="57150" lvl="1" indent="-57150" algn="l" defTabSz="355600">
            <a:lnSpc>
              <a:spcPct val="90000"/>
            </a:lnSpc>
            <a:spcBef>
              <a:spcPct val="0"/>
            </a:spcBef>
            <a:spcAft>
              <a:spcPct val="15000"/>
            </a:spcAft>
            <a:buChar char="••"/>
          </a:pPr>
          <a:r>
            <a:rPr lang="en-US" sz="800" kern="1200" dirty="0" err="1" smtClean="0"/>
            <a:t>Replicated (HA)</a:t>
          </a:r>
        </a:p>
        <a:p>
          <a:pPr marL="57150" lvl="1" indent="-57150" algn="l" defTabSz="355600">
            <a:lnSpc>
              <a:spcPct val="90000"/>
            </a:lnSpc>
            <a:spcBef>
              <a:spcPct val="0"/>
            </a:spcBef>
            <a:spcAft>
              <a:spcPct val="15000"/>
            </a:spcAft>
            <a:buChar char="••"/>
          </a:pPr>
          <a:r>
            <a:rPr lang="en-US" sz="800" kern="1200" dirty="0" err="1" smtClean="0"/>
            <a:t>Persistence</a:t>
          </a:r>
        </a:p>
        <a:p>
          <a:pPr marL="57150" lvl="1" indent="-57150" algn="l" defTabSz="355600">
            <a:lnSpc>
              <a:spcPct val="90000"/>
            </a:lnSpc>
            <a:spcBef>
              <a:spcPct val="0"/>
            </a:spcBef>
            <a:spcAft>
              <a:spcPct val="15000"/>
            </a:spcAft>
            <a:buChar char="••"/>
          </a:pPr>
          <a:r>
            <a:rPr lang="en-US" sz="800" kern="1200" dirty="0" err="1" smtClean="0"/>
            <a:t>Asynchronous</a:t>
          </a:r>
        </a:p>
        <a:p>
          <a:pPr marL="57150" lvl="1" indent="-57150" algn="l" defTabSz="355600">
            <a:lnSpc>
              <a:spcPct val="90000"/>
            </a:lnSpc>
            <a:spcBef>
              <a:spcPct val="0"/>
            </a:spcBef>
            <a:spcAft>
              <a:spcPct val="15000"/>
            </a:spcAft>
            <a:buChar char="••"/>
          </a:pPr>
          <a:r>
            <a:rPr lang="en-US" sz="800" kern="1200" dirty="0" err="1" smtClean="0"/>
            <a:t>Transactional</a:t>
          </a:r>
        </a:p>
      </dsp:txBody>
      <dsp:txXfrm>
        <a:off x="4448704" y="900873"/>
        <a:ext cx="1855854" cy="10176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7BFD88-D964-4AFE-9126-2EE66AC085FA}" type="datetimeFigureOut">
              <a:rPr lang="pt-PT" smtClean="0"/>
              <a:t>25/03/2016</a:t>
            </a:fld>
            <a:endParaRPr lang="pt-PT"/>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C91466-983E-428F-BE26-C649FE619D63}" type="slidenum">
              <a:rPr lang="pt-PT" smtClean="0"/>
              <a:t>‹#›</a:t>
            </a:fld>
            <a:endParaRPr lang="pt-PT"/>
          </a:p>
        </p:txBody>
      </p:sp>
    </p:spTree>
    <p:extLst>
      <p:ext uri="{BB962C8B-B14F-4D97-AF65-F5344CB8AC3E}">
        <p14:creationId xmlns:p14="http://schemas.microsoft.com/office/powerpoint/2010/main" val="2061533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A5DE43-7140-4DE5-A898-295BC3AEEB9F}" type="datetimeFigureOut">
              <a:rPr lang="pt-PT" smtClean="0"/>
              <a:t>25/03/2016</a:t>
            </a:fld>
            <a:endParaRPr lang="pt-PT"/>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435E6-564F-4887-9024-BF8A3EE806E6}" type="slidenum">
              <a:rPr lang="pt-PT" smtClean="0"/>
              <a:t>‹#›</a:t>
            </a:fld>
            <a:endParaRPr lang="pt-PT"/>
          </a:p>
        </p:txBody>
      </p:sp>
    </p:spTree>
    <p:extLst>
      <p:ext uri="{BB962C8B-B14F-4D97-AF65-F5344CB8AC3E}">
        <p14:creationId xmlns:p14="http://schemas.microsoft.com/office/powerpoint/2010/main" val="2566910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smtClean="0">
              <a:effectLst/>
            </a:endParaRPr>
          </a:p>
        </p:txBody>
      </p:sp>
      <p:sp>
        <p:nvSpPr>
          <p:cNvPr id="4" name="Slide Number Placeholder 3"/>
          <p:cNvSpPr>
            <a:spLocks noGrp="1"/>
          </p:cNvSpPr>
          <p:nvPr>
            <p:ph type="sldNum" sz="quarter" idx="10"/>
          </p:nvPr>
        </p:nvSpPr>
        <p:spPr/>
        <p:txBody>
          <a:bodyPr/>
          <a:lstStyle/>
          <a:p>
            <a:fld id="{FB2435E6-564F-4887-9024-BF8A3EE806E6}" type="slidenum">
              <a:rPr lang="pt-PT" smtClean="0"/>
              <a:t>1</a:t>
            </a:fld>
            <a:endParaRPr lang="pt-PT"/>
          </a:p>
        </p:txBody>
      </p:sp>
    </p:spTree>
    <p:extLst>
      <p:ext uri="{BB962C8B-B14F-4D97-AF65-F5344CB8AC3E}">
        <p14:creationId xmlns:p14="http://schemas.microsoft.com/office/powerpoint/2010/main" val="66878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978250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25-Mar-16 23:43</a:t>
            </a:fld>
            <a:endParaRPr lang="en-US" dirty="0">
              <a:solidFill>
                <a:prstClr val="black"/>
              </a:solidFill>
            </a:endParaRPr>
          </a:p>
        </p:txBody>
      </p:sp>
    </p:spTree>
    <p:extLst>
      <p:ext uri="{BB962C8B-B14F-4D97-AF65-F5344CB8AC3E}">
        <p14:creationId xmlns:p14="http://schemas.microsoft.com/office/powerpoint/2010/main" val="3991316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25-Mar-16 23:43</a:t>
            </a:fld>
            <a:endParaRPr lang="en-US" dirty="0">
              <a:solidFill>
                <a:prstClr val="black"/>
              </a:solidFill>
            </a:endParaRPr>
          </a:p>
        </p:txBody>
      </p:sp>
    </p:spTree>
    <p:extLst>
      <p:ext uri="{BB962C8B-B14F-4D97-AF65-F5344CB8AC3E}">
        <p14:creationId xmlns:p14="http://schemas.microsoft.com/office/powerpoint/2010/main" val="3058983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25-Mar-16 23:43</a:t>
            </a:fld>
            <a:endParaRPr lang="en-US" dirty="0">
              <a:solidFill>
                <a:prstClr val="black"/>
              </a:solidFill>
            </a:endParaRPr>
          </a:p>
        </p:txBody>
      </p:sp>
    </p:spTree>
    <p:extLst>
      <p:ext uri="{BB962C8B-B14F-4D97-AF65-F5344CB8AC3E}">
        <p14:creationId xmlns:p14="http://schemas.microsoft.com/office/powerpoint/2010/main" val="565266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25-Mar-16 23:43</a:t>
            </a:fld>
            <a:endParaRPr lang="en-US" dirty="0">
              <a:solidFill>
                <a:prstClr val="black"/>
              </a:solidFill>
            </a:endParaRPr>
          </a:p>
        </p:txBody>
      </p:sp>
    </p:spTree>
    <p:extLst>
      <p:ext uri="{BB962C8B-B14F-4D97-AF65-F5344CB8AC3E}">
        <p14:creationId xmlns:p14="http://schemas.microsoft.com/office/powerpoint/2010/main" val="4092618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25-Mar-16 23:43</a:t>
            </a:fld>
            <a:endParaRPr lang="en-US" dirty="0">
              <a:solidFill>
                <a:prstClr val="black"/>
              </a:solidFill>
            </a:endParaRPr>
          </a:p>
        </p:txBody>
      </p:sp>
    </p:spTree>
    <p:extLst>
      <p:ext uri="{BB962C8B-B14F-4D97-AF65-F5344CB8AC3E}">
        <p14:creationId xmlns:p14="http://schemas.microsoft.com/office/powerpoint/2010/main" val="2288728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25-Mar-16 23:43</a:t>
            </a:fld>
            <a:endParaRPr lang="en-US" dirty="0">
              <a:solidFill>
                <a:prstClr val="black"/>
              </a:solidFill>
            </a:endParaRPr>
          </a:p>
        </p:txBody>
      </p:sp>
    </p:spTree>
    <p:extLst>
      <p:ext uri="{BB962C8B-B14F-4D97-AF65-F5344CB8AC3E}">
        <p14:creationId xmlns:p14="http://schemas.microsoft.com/office/powerpoint/2010/main" val="4012987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There are two programming models available in Service Fabric to build applications:</a:t>
            </a:r>
          </a:p>
          <a:p>
            <a:endParaRPr lang="en-US" sz="1200" dirty="0" smtClean="0"/>
          </a:p>
          <a:p>
            <a:r>
              <a:rPr lang="en-US" sz="1200" dirty="0" smtClean="0"/>
              <a:t>Reliable services: An API to build stateless and </a:t>
            </a:r>
            <a:r>
              <a:rPr lang="en-US" sz="1200" dirty="0" err="1" smtClean="0"/>
              <a:t>stateful</a:t>
            </a:r>
            <a:r>
              <a:rPr lang="en-US" sz="1200" dirty="0" smtClean="0"/>
              <a:t> services based on </a:t>
            </a:r>
            <a:r>
              <a:rPr lang="en-US" sz="1200" dirty="0" err="1" smtClean="0"/>
              <a:t>StatelessService</a:t>
            </a:r>
            <a:r>
              <a:rPr lang="en-US" sz="1200" dirty="0" smtClean="0"/>
              <a:t> and </a:t>
            </a:r>
            <a:r>
              <a:rPr lang="en-US" sz="1200" dirty="0" err="1" smtClean="0"/>
              <a:t>StatefulService</a:t>
            </a:r>
            <a:r>
              <a:rPr lang="en-US" sz="1200" dirty="0" smtClean="0"/>
              <a:t> .NET classes and store state in .NET reliable collections (dictionary and queue). They also have the ability to plug in a variety of communication stacks, such as Web API and Windows Communication Foundation. This programming model is suitable for applications where you need to perform compute across multiple units of state.</a:t>
            </a:r>
          </a:p>
          <a:p>
            <a:endParaRPr lang="en-US" sz="1200" dirty="0" smtClean="0"/>
          </a:p>
          <a:p>
            <a:r>
              <a:rPr lang="en-US" sz="1200" dirty="0" smtClean="0"/>
              <a:t>Reliable actors: An API to build stateless and </a:t>
            </a:r>
            <a:r>
              <a:rPr lang="en-US" sz="1200" dirty="0" err="1" smtClean="0"/>
              <a:t>stateful</a:t>
            </a:r>
            <a:r>
              <a:rPr lang="en-US" sz="1200" dirty="0" smtClean="0"/>
              <a:t> objects through the virtual actor programming model that is suitable for applications with multiple independent units of state and compute.</a:t>
            </a:r>
          </a:p>
          <a:p>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245467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smtClean="0"/>
              <a:t>https://azure.microsoft.com/en-us/documentation/articles/service-fabric-reliable-services-reliable-collections/</a:t>
            </a:r>
          </a:p>
          <a:p>
            <a:endParaRPr lang="en-US" dirty="0" smtClean="0"/>
          </a:p>
          <a:p>
            <a:r>
              <a:rPr lang="en-US" sz="1200" b="0" i="0" kern="1200" dirty="0" smtClean="0">
                <a:solidFill>
                  <a:schemeClr val="tx1"/>
                </a:solidFill>
                <a:effectLst/>
                <a:latin typeface="+mn-lt"/>
                <a:ea typeface="+mn-ea"/>
                <a:cs typeface="+mn-cs"/>
              </a:rPr>
              <a:t>Reliable Collections can be thought of as the natural evolution of the </a:t>
            </a:r>
            <a:r>
              <a:rPr lang="en-US" sz="1200" b="1" i="0" kern="1200" dirty="0" err="1" smtClean="0">
                <a:solidFill>
                  <a:schemeClr val="tx1"/>
                </a:solidFill>
                <a:effectLst/>
                <a:latin typeface="+mn-lt"/>
                <a:ea typeface="+mn-ea"/>
                <a:cs typeface="+mn-cs"/>
              </a:rPr>
              <a:t>System.Collections</a:t>
            </a:r>
            <a:r>
              <a:rPr lang="en-US" sz="1200" b="0" i="0" kern="1200" dirty="0" err="1" smtClean="0">
                <a:solidFill>
                  <a:schemeClr val="tx1"/>
                </a:solidFill>
                <a:effectLst/>
                <a:latin typeface="+mn-lt"/>
                <a:ea typeface="+mn-ea"/>
                <a:cs typeface="+mn-cs"/>
              </a:rPr>
              <a:t>classes</a:t>
            </a:r>
            <a:r>
              <a:rPr lang="en-US" sz="1200" b="0" i="0" kern="1200" dirty="0" smtClean="0">
                <a:solidFill>
                  <a:schemeClr val="tx1"/>
                </a:solidFill>
                <a:effectLst/>
                <a:latin typeface="+mn-lt"/>
                <a:ea typeface="+mn-ea"/>
                <a:cs typeface="+mn-cs"/>
              </a:rPr>
              <a:t>: a new set of collections that are designed for the cloud and multi-computer applications without increasing complexity for the developer. As such, Reliable Collections are:</a:t>
            </a:r>
          </a:p>
          <a:p>
            <a:r>
              <a:rPr lang="en-US" sz="1200" b="0" i="0" kern="1200" dirty="0" smtClean="0">
                <a:solidFill>
                  <a:schemeClr val="tx1"/>
                </a:solidFill>
                <a:effectLst/>
                <a:latin typeface="+mn-lt"/>
                <a:ea typeface="+mn-ea"/>
                <a:cs typeface="+mn-cs"/>
              </a:rPr>
              <a:t>Replicated: State changes are replicated for high availability.</a:t>
            </a:r>
          </a:p>
          <a:p>
            <a:r>
              <a:rPr lang="en-US" sz="1200" b="0" i="0" kern="1200" dirty="0" smtClean="0">
                <a:solidFill>
                  <a:schemeClr val="tx1"/>
                </a:solidFill>
                <a:effectLst/>
                <a:latin typeface="+mn-lt"/>
                <a:ea typeface="+mn-ea"/>
                <a:cs typeface="+mn-cs"/>
              </a:rPr>
              <a:t>Persisted: Data is persisted to disk for durability against large-scale outages (for example, a datacenter power outage).</a:t>
            </a:r>
          </a:p>
          <a:p>
            <a:r>
              <a:rPr lang="en-US" sz="1200" b="0" i="0" kern="1200" dirty="0" smtClean="0">
                <a:solidFill>
                  <a:schemeClr val="tx1"/>
                </a:solidFill>
                <a:effectLst/>
                <a:latin typeface="+mn-lt"/>
                <a:ea typeface="+mn-ea"/>
                <a:cs typeface="+mn-cs"/>
              </a:rPr>
              <a:t>Asynchronous: APIs are asynchronous to ensure that threads are not blocked when incurring IO.</a:t>
            </a:r>
          </a:p>
          <a:p>
            <a:r>
              <a:rPr lang="en-US" sz="1200" b="0" i="0" kern="1200" dirty="0" smtClean="0">
                <a:solidFill>
                  <a:schemeClr val="tx1"/>
                </a:solidFill>
                <a:effectLst/>
                <a:latin typeface="+mn-lt"/>
                <a:ea typeface="+mn-ea"/>
                <a:cs typeface="+mn-cs"/>
              </a:rPr>
              <a:t>Transactional: APIs utilize the abstraction of transactions so you can manage multiple Reliable Collections within a service easily.</a:t>
            </a:r>
          </a:p>
          <a:p>
            <a:r>
              <a:rPr lang="en-US" sz="1200" b="0" i="0" kern="1200" dirty="0" smtClean="0">
                <a:solidFill>
                  <a:schemeClr val="tx1"/>
                </a:solidFill>
                <a:effectLst/>
                <a:latin typeface="+mn-lt"/>
                <a:ea typeface="+mn-ea"/>
                <a:cs typeface="+mn-cs"/>
              </a:rPr>
              <a:t>Reliable Collections provide strong consistency guarantees out of the box in order to make reasoning about application state easier. Strong consistency is achieved by ensuring transaction commits finish only after the entire transaction has been applied on a quorum of replicas, including the primary. To achieve weaker consistency, applications can acknowledge back to the client/requester before the asynchronous commit returns.</a:t>
            </a:r>
          </a:p>
          <a:p>
            <a:r>
              <a:rPr lang="en-US" sz="1200" b="0" i="0" kern="1200" dirty="0" smtClean="0">
                <a:solidFill>
                  <a:schemeClr val="tx1"/>
                </a:solidFill>
                <a:effectLst/>
                <a:latin typeface="+mn-lt"/>
                <a:ea typeface="+mn-ea"/>
                <a:cs typeface="+mn-cs"/>
              </a:rPr>
              <a:t>The Reliable Collections APIs are an evolution of concurrent collections APIs (found in </a:t>
            </a:r>
            <a:r>
              <a:rPr lang="en-US" sz="1200" b="0" i="0" kern="1200" dirty="0" err="1" smtClean="0">
                <a:solidFill>
                  <a:schemeClr val="tx1"/>
                </a:solidFill>
                <a:effectLst/>
                <a:latin typeface="+mn-lt"/>
                <a:ea typeface="+mn-ea"/>
                <a:cs typeface="+mn-cs"/>
              </a:rPr>
              <a:t>the</a:t>
            </a:r>
            <a:r>
              <a:rPr lang="en-US" sz="1200" b="1" i="0" kern="1200" dirty="0" err="1" smtClean="0">
                <a:solidFill>
                  <a:schemeClr val="tx1"/>
                </a:solidFill>
                <a:effectLst/>
                <a:latin typeface="+mn-lt"/>
                <a:ea typeface="+mn-ea"/>
                <a:cs typeface="+mn-cs"/>
              </a:rPr>
              <a:t>System.Collections.Concurrent</a:t>
            </a:r>
            <a:r>
              <a:rPr lang="en-US" sz="1200" b="0" i="0" kern="1200" dirty="0" smtClean="0">
                <a:solidFill>
                  <a:schemeClr val="tx1"/>
                </a:solidFill>
                <a:effectLst/>
                <a:latin typeface="+mn-lt"/>
                <a:ea typeface="+mn-ea"/>
                <a:cs typeface="+mn-cs"/>
              </a:rPr>
              <a:t> namespace):</a:t>
            </a:r>
          </a:p>
          <a:p>
            <a:r>
              <a:rPr lang="en-US" sz="1200" b="0" i="0" kern="1200" dirty="0" smtClean="0">
                <a:solidFill>
                  <a:schemeClr val="tx1"/>
                </a:solidFill>
                <a:effectLst/>
                <a:latin typeface="+mn-lt"/>
                <a:ea typeface="+mn-ea"/>
                <a:cs typeface="+mn-cs"/>
              </a:rPr>
              <a:t>Asynchronous: Returns a task since, unlike concurrent collections, the operations are replicated and persisted.</a:t>
            </a:r>
          </a:p>
          <a:p>
            <a:r>
              <a:rPr lang="en-US" sz="1200" b="0" i="0" kern="1200" dirty="0" smtClean="0">
                <a:solidFill>
                  <a:schemeClr val="tx1"/>
                </a:solidFill>
                <a:effectLst/>
                <a:latin typeface="+mn-lt"/>
                <a:ea typeface="+mn-ea"/>
                <a:cs typeface="+mn-cs"/>
              </a:rPr>
              <a:t>No out parameters: Uses </a:t>
            </a:r>
            <a:r>
              <a:rPr lang="en-US" sz="1200" b="1" i="0" kern="1200" dirty="0" err="1" smtClean="0">
                <a:solidFill>
                  <a:schemeClr val="tx1"/>
                </a:solidFill>
                <a:effectLst/>
                <a:latin typeface="+mn-lt"/>
                <a:ea typeface="+mn-ea"/>
                <a:cs typeface="+mn-cs"/>
              </a:rPr>
              <a:t>ConditionalResult</a:t>
            </a:r>
            <a:r>
              <a:rPr lang="en-US" sz="1200" b="0" i="0" kern="1200" dirty="0" smtClean="0">
                <a:solidFill>
                  <a:schemeClr val="tx1"/>
                </a:solidFill>
                <a:effectLst/>
                <a:latin typeface="+mn-lt"/>
                <a:ea typeface="+mn-ea"/>
                <a:cs typeface="+mn-cs"/>
              </a:rPr>
              <a:t> to return a bool and a value instead of out parameters. </a:t>
            </a:r>
            <a:r>
              <a:rPr lang="en-US" sz="1200" b="1" i="0" kern="1200" dirty="0" err="1" smtClean="0">
                <a:solidFill>
                  <a:schemeClr val="tx1"/>
                </a:solidFill>
                <a:effectLst/>
                <a:latin typeface="+mn-lt"/>
                <a:ea typeface="+mn-ea"/>
                <a:cs typeface="+mn-cs"/>
              </a:rPr>
              <a:t>ConditionalResult</a:t>
            </a:r>
            <a:r>
              <a:rPr lang="en-US" sz="1200" b="0" i="0" kern="1200" dirty="0" smtClean="0">
                <a:solidFill>
                  <a:schemeClr val="tx1"/>
                </a:solidFill>
                <a:effectLst/>
                <a:latin typeface="+mn-lt"/>
                <a:ea typeface="+mn-ea"/>
                <a:cs typeface="+mn-cs"/>
              </a:rPr>
              <a:t> is like </a:t>
            </a:r>
            <a:r>
              <a:rPr lang="en-US" sz="1200" b="1" i="0" kern="1200" dirty="0" err="1" smtClean="0">
                <a:solidFill>
                  <a:schemeClr val="tx1"/>
                </a:solidFill>
                <a:effectLst/>
                <a:latin typeface="+mn-lt"/>
                <a:ea typeface="+mn-ea"/>
                <a:cs typeface="+mn-cs"/>
              </a:rPr>
              <a:t>Nullable</a:t>
            </a:r>
            <a:r>
              <a:rPr lang="en-US" sz="1200" b="0" i="0" kern="1200" dirty="0" smtClean="0">
                <a:solidFill>
                  <a:schemeClr val="tx1"/>
                </a:solidFill>
                <a:effectLst/>
                <a:latin typeface="+mn-lt"/>
                <a:ea typeface="+mn-ea"/>
                <a:cs typeface="+mn-cs"/>
              </a:rPr>
              <a:t> but does not require T to be a </a:t>
            </a:r>
            <a:r>
              <a:rPr lang="en-US" sz="1200" b="0" i="0" kern="1200" dirty="0" err="1" smtClean="0">
                <a:solidFill>
                  <a:schemeClr val="tx1"/>
                </a:solidFill>
                <a:effectLst/>
                <a:latin typeface="+mn-lt"/>
                <a:ea typeface="+mn-ea"/>
                <a:cs typeface="+mn-cs"/>
              </a:rPr>
              <a:t>struct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Transactions: Uses a transaction object to enable the user to group actions on multiple Reliable Collections in a transaction.</a:t>
            </a:r>
          </a:p>
          <a:p>
            <a:endParaRPr lang="pt-PT" dirty="0"/>
          </a:p>
        </p:txBody>
      </p:sp>
      <p:sp>
        <p:nvSpPr>
          <p:cNvPr id="4" name="Slide Number Placeholder 3"/>
          <p:cNvSpPr>
            <a:spLocks noGrp="1"/>
          </p:cNvSpPr>
          <p:nvPr>
            <p:ph type="sldNum" sz="quarter" idx="10"/>
          </p:nvPr>
        </p:nvSpPr>
        <p:spPr/>
        <p:txBody>
          <a:bodyPr/>
          <a:lstStyle/>
          <a:p>
            <a:fld id="{FB2435E6-564F-4887-9024-BF8A3EE806E6}" type="slidenum">
              <a:rPr lang="pt-PT" smtClean="0"/>
              <a:t>24</a:t>
            </a:fld>
            <a:endParaRPr lang="pt-PT"/>
          </a:p>
        </p:txBody>
      </p:sp>
    </p:spTree>
    <p:extLst>
      <p:ext uri="{BB962C8B-B14F-4D97-AF65-F5344CB8AC3E}">
        <p14:creationId xmlns:p14="http://schemas.microsoft.com/office/powerpoint/2010/main" val="1613386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35406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FB2435E6-564F-4887-9024-BF8A3EE806E6}" type="slidenum">
              <a:rPr lang="pt-PT" smtClean="0"/>
              <a:t>2</a:t>
            </a:fld>
            <a:endParaRPr lang="pt-PT"/>
          </a:p>
        </p:txBody>
      </p:sp>
    </p:spTree>
    <p:extLst>
      <p:ext uri="{BB962C8B-B14F-4D97-AF65-F5344CB8AC3E}">
        <p14:creationId xmlns:p14="http://schemas.microsoft.com/office/powerpoint/2010/main" val="4084487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latin typeface="Segoe UI" pitchFamily="34" charset="0"/>
              </a:rPr>
              <a:t>Build 2015</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25-Mar-16 23:43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948163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25-Mar-16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9465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t-PT" dirty="0" smtClean="0"/>
              <a:t>Logo </a:t>
            </a:r>
            <a:r>
              <a:rPr lang="pt-PT" dirty="0" err="1" smtClean="0"/>
              <a:t>font</a:t>
            </a:r>
            <a:r>
              <a:rPr lang="pt-PT" dirty="0" smtClean="0"/>
              <a:t>: </a:t>
            </a:r>
            <a:r>
              <a:rPr lang="pt-PT" dirty="0" err="1" smtClean="0"/>
              <a:t>Monserrat</a:t>
            </a:r>
            <a:r>
              <a:rPr lang="pt-PT" baseline="0" dirty="0" smtClean="0"/>
              <a:t> Regular</a:t>
            </a:r>
          </a:p>
          <a:p>
            <a:r>
              <a:rPr lang="pt-PT" baseline="0" dirty="0" smtClean="0"/>
              <a:t>Logo color: #9a8e5e </a:t>
            </a:r>
            <a:r>
              <a:rPr lang="pt-PT" dirty="0" smtClean="0">
                <a:effectLst/>
              </a:rPr>
              <a:t>(154,142,94)</a:t>
            </a:r>
          </a:p>
        </p:txBody>
      </p:sp>
      <p:sp>
        <p:nvSpPr>
          <p:cNvPr id="4" name="Slide Number Placeholder 3"/>
          <p:cNvSpPr>
            <a:spLocks noGrp="1"/>
          </p:cNvSpPr>
          <p:nvPr>
            <p:ph type="sldNum" sz="quarter" idx="10"/>
          </p:nvPr>
        </p:nvSpPr>
        <p:spPr/>
        <p:txBody>
          <a:bodyPr/>
          <a:lstStyle/>
          <a:p>
            <a:fld id="{FB2435E6-564F-4887-9024-BF8A3EE806E6}" type="slidenum">
              <a:rPr lang="pt-PT" smtClean="0"/>
              <a:t>34</a:t>
            </a:fld>
            <a:endParaRPr lang="pt-PT"/>
          </a:p>
        </p:txBody>
      </p:sp>
    </p:spTree>
    <p:extLst>
      <p:ext uri="{BB962C8B-B14F-4D97-AF65-F5344CB8AC3E}">
        <p14:creationId xmlns:p14="http://schemas.microsoft.com/office/powerpoint/2010/main" val="135675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25-Mar-16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88571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25-Mar-16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7959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25-Mar-16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51104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The demos are based in software that is in preview. Problems are to be expected.</a:t>
            </a:r>
          </a:p>
          <a:p>
            <a:endParaRPr lang="en-US" baseline="0" dirty="0" smtClean="0"/>
          </a:p>
          <a:p>
            <a:r>
              <a:rPr lang="en-US" baseline="0" dirty="0" smtClean="0"/>
              <a:t>The programming model underlying this approach is different from what has been the best practice in the age of SOA.</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Questions: </a:t>
            </a:r>
            <a:r>
              <a:rPr lang="en-US" b="1" u="none" baseline="0" dirty="0" smtClean="0"/>
              <a:t>[Hands raised]</a:t>
            </a:r>
          </a:p>
          <a:p>
            <a:pPr marL="228600" indent="-228600">
              <a:buAutoNum type="alphaLcParenR"/>
            </a:pPr>
            <a:r>
              <a:rPr lang="en-US" baseline="0" dirty="0" smtClean="0"/>
              <a:t>Who has used Azure Web and Worker Roles?</a:t>
            </a:r>
          </a:p>
          <a:p>
            <a:pPr marL="228600" indent="-228600">
              <a:buAutoNum type="alphaLcParenR"/>
            </a:pPr>
            <a:r>
              <a:rPr lang="en-US" baseline="0" dirty="0" smtClean="0"/>
              <a:t>Who has developed services-driven systems with stateless services?</a:t>
            </a:r>
          </a:p>
          <a:p>
            <a:pPr marL="0" indent="0">
              <a:buNone/>
            </a:pPr>
            <a:endParaRPr lang="en-US" b="1" u="sng" baseline="0" dirty="0" smtClean="0"/>
          </a:p>
        </p:txBody>
      </p:sp>
      <p:sp>
        <p:nvSpPr>
          <p:cNvPr id="4" name="Slide Number Placeholder 3"/>
          <p:cNvSpPr>
            <a:spLocks noGrp="1"/>
          </p:cNvSpPr>
          <p:nvPr>
            <p:ph type="sldNum" sz="quarter" idx="10"/>
          </p:nvPr>
        </p:nvSpPr>
        <p:spPr/>
        <p:txBody>
          <a:bodyPr/>
          <a:lstStyle/>
          <a:p>
            <a:fld id="{FB2435E6-564F-4887-9024-BF8A3EE806E6}" type="slidenum">
              <a:rPr lang="pt-PT" smtClean="0"/>
              <a:t>3</a:t>
            </a:fld>
            <a:endParaRPr lang="pt-PT"/>
          </a:p>
        </p:txBody>
      </p:sp>
    </p:spTree>
    <p:extLst>
      <p:ext uri="{BB962C8B-B14F-4D97-AF65-F5344CB8AC3E}">
        <p14:creationId xmlns:p14="http://schemas.microsoft.com/office/powerpoint/2010/main" val="200890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smtClean="0"/>
              <a:t>Service </a:t>
            </a:r>
            <a:r>
              <a:rPr lang="en-US" b="0" dirty="0" smtClean="0"/>
              <a:t>Fabric enables you to build and manage scalable and reliable applications composed of microservices running at very high density on a shared pool of machines (commonly referred to as a Service Fabric cluster).</a:t>
            </a:r>
          </a:p>
          <a:p>
            <a:endParaRPr lang="en-US" b="0" dirty="0" smtClean="0"/>
          </a:p>
          <a:p>
            <a:r>
              <a:rPr lang="en-US" b="0" dirty="0" smtClean="0"/>
              <a:t>Powers a huge set of Microsoft Services: Azure SQL Database, Azure </a:t>
            </a:r>
            <a:r>
              <a:rPr lang="en-US" b="0" dirty="0" err="1" smtClean="0"/>
              <a:t>DocumentDB</a:t>
            </a:r>
            <a:r>
              <a:rPr lang="en-US" b="0" dirty="0" smtClean="0"/>
              <a:t>, Cortana, Power BI, Microsoft Intune, Azure Event Hubs, Skype for Business and others</a:t>
            </a:r>
          </a:p>
          <a:p>
            <a:endParaRPr lang="en-US" b="0" dirty="0" smtClean="0"/>
          </a:p>
          <a:p>
            <a:r>
              <a:rPr lang="en-US" b="0" dirty="0" smtClean="0"/>
              <a:t>It provides a sophisticated runtime for building distributed, scalable stateless and </a:t>
            </a:r>
            <a:r>
              <a:rPr lang="en-US" b="0" dirty="0" err="1" smtClean="0"/>
              <a:t>stateful</a:t>
            </a:r>
            <a:r>
              <a:rPr lang="en-US" b="0" dirty="0" smtClean="0"/>
              <a:t> microservices. </a:t>
            </a:r>
          </a:p>
          <a:p>
            <a:endParaRPr lang="en-US" b="0" dirty="0" smtClean="0"/>
          </a:p>
          <a:p>
            <a:r>
              <a:rPr lang="en-US" b="0" dirty="0" smtClean="0"/>
              <a:t>Also provides comprehensive application management capabilities for provisioning, deploying, monitoring, upgrading/patching, and deleting deployed applications.</a:t>
            </a:r>
          </a:p>
          <a:p>
            <a:endParaRPr lang="en-US" b="0" dirty="0" smtClean="0"/>
          </a:p>
          <a:p>
            <a:r>
              <a:rPr lang="en-US" b="0" dirty="0" smtClean="0"/>
              <a:t>Service Fabric is tailored to creating “born in the cloud” services that can start small, as needed, and grow to massive scale with hundreds or thousands of machines, creating Service Fabric clusters across availability sets in a region or across regions.</a:t>
            </a:r>
          </a:p>
          <a:p>
            <a:endParaRPr lang="pt-PT" b="0" dirty="0" smtClean="0"/>
          </a:p>
        </p:txBody>
      </p:sp>
      <p:sp>
        <p:nvSpPr>
          <p:cNvPr id="4" name="Slide Number Placeholder 3"/>
          <p:cNvSpPr>
            <a:spLocks noGrp="1"/>
          </p:cNvSpPr>
          <p:nvPr>
            <p:ph type="sldNum" sz="quarter" idx="10"/>
          </p:nvPr>
        </p:nvSpPr>
        <p:spPr/>
        <p:txBody>
          <a:bodyPr/>
          <a:lstStyle/>
          <a:p>
            <a:fld id="{FB2435E6-564F-4887-9024-BF8A3EE806E6}" type="slidenum">
              <a:rPr lang="pt-PT" smtClean="0"/>
              <a:t>4</a:t>
            </a:fld>
            <a:endParaRPr lang="pt-PT"/>
          </a:p>
        </p:txBody>
      </p:sp>
    </p:spTree>
    <p:extLst>
      <p:ext uri="{BB962C8B-B14F-4D97-AF65-F5344CB8AC3E}">
        <p14:creationId xmlns:p14="http://schemas.microsoft.com/office/powerpoint/2010/main" val="382685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 Fabric enables you to build and manage scalable and reliable applications composed of microservices running at very high density on a shared pool of machines (commonly referred to as a Service Fabric cluster).</a:t>
            </a:r>
          </a:p>
          <a:p>
            <a:endParaRPr lang="en-US" dirty="0" smtClean="0"/>
          </a:p>
          <a:p>
            <a:r>
              <a:rPr lang="en-US" dirty="0" smtClean="0"/>
              <a:t>Powers a huge set of Microsoft Services: </a:t>
            </a:r>
            <a:r>
              <a:rPr lang="pt-PT" dirty="0" err="1" smtClean="0"/>
              <a:t>Azure</a:t>
            </a:r>
            <a:r>
              <a:rPr lang="pt-PT" dirty="0" smtClean="0"/>
              <a:t> SQL </a:t>
            </a:r>
            <a:r>
              <a:rPr lang="pt-PT" dirty="0" err="1" smtClean="0"/>
              <a:t>Database</a:t>
            </a:r>
            <a:r>
              <a:rPr lang="pt-PT" dirty="0" smtClean="0"/>
              <a:t>, </a:t>
            </a:r>
            <a:r>
              <a:rPr lang="pt-PT" dirty="0" err="1" smtClean="0"/>
              <a:t>Azure</a:t>
            </a:r>
            <a:r>
              <a:rPr lang="pt-PT" dirty="0" smtClean="0"/>
              <a:t> </a:t>
            </a:r>
            <a:r>
              <a:rPr lang="pt-PT" dirty="0" err="1" smtClean="0"/>
              <a:t>DocumentDB</a:t>
            </a:r>
            <a:r>
              <a:rPr lang="pt-PT" dirty="0" smtClean="0"/>
              <a:t>, Cortana, </a:t>
            </a:r>
            <a:r>
              <a:rPr lang="pt-PT" dirty="0" err="1" smtClean="0"/>
              <a:t>Power</a:t>
            </a:r>
            <a:r>
              <a:rPr lang="pt-PT" dirty="0" smtClean="0"/>
              <a:t> BI, Microsoft </a:t>
            </a:r>
            <a:r>
              <a:rPr lang="pt-PT" dirty="0" err="1" smtClean="0"/>
              <a:t>Intune</a:t>
            </a:r>
            <a:r>
              <a:rPr lang="pt-PT" dirty="0" smtClean="0"/>
              <a:t>, </a:t>
            </a:r>
            <a:r>
              <a:rPr lang="pt-PT" dirty="0" err="1" smtClean="0"/>
              <a:t>Azure</a:t>
            </a:r>
            <a:r>
              <a:rPr lang="pt-PT" dirty="0" smtClean="0"/>
              <a:t> </a:t>
            </a:r>
            <a:r>
              <a:rPr lang="pt-PT" dirty="0" err="1" smtClean="0"/>
              <a:t>Event</a:t>
            </a:r>
            <a:r>
              <a:rPr lang="pt-PT" dirty="0" smtClean="0"/>
              <a:t> </a:t>
            </a:r>
            <a:r>
              <a:rPr lang="pt-PT" dirty="0" err="1" smtClean="0"/>
              <a:t>Hubs</a:t>
            </a:r>
            <a:r>
              <a:rPr lang="pt-PT" dirty="0" smtClean="0"/>
              <a:t>, Skype for Business </a:t>
            </a:r>
            <a:r>
              <a:rPr lang="pt-PT" dirty="0" err="1" smtClean="0"/>
              <a:t>and</a:t>
            </a:r>
            <a:r>
              <a:rPr lang="pt-PT" dirty="0" smtClean="0"/>
              <a:t> </a:t>
            </a:r>
            <a:r>
              <a:rPr lang="pt-PT" dirty="0" err="1" smtClean="0"/>
              <a:t>others</a:t>
            </a:r>
            <a:endParaRPr lang="pt-PT" dirty="0" smtClean="0"/>
          </a:p>
          <a:p>
            <a:endParaRPr lang="en-US" dirty="0" smtClean="0"/>
          </a:p>
          <a:p>
            <a:r>
              <a:rPr lang="en-US" dirty="0" smtClean="0"/>
              <a:t>It provides a sophisticated runtime for building distributed, scalable stateless and </a:t>
            </a:r>
            <a:r>
              <a:rPr lang="en-US" dirty="0" err="1" smtClean="0"/>
              <a:t>stateful</a:t>
            </a:r>
            <a:r>
              <a:rPr lang="en-US" dirty="0" smtClean="0"/>
              <a:t> microservices. </a:t>
            </a:r>
          </a:p>
          <a:p>
            <a:endParaRPr lang="en-US" dirty="0" smtClean="0"/>
          </a:p>
          <a:p>
            <a:r>
              <a:rPr lang="en-US" dirty="0" smtClean="0"/>
              <a:t>Also provides comprehensive application management capabilities for provisioning, deploying, monitoring, upgrading/patching, and deleting deployed applications.</a:t>
            </a:r>
          </a:p>
          <a:p>
            <a:endParaRPr lang="en-US" dirty="0" smtClean="0"/>
          </a:p>
          <a:p>
            <a:r>
              <a:rPr lang="en-US" dirty="0" smtClean="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smtClean="0"/>
          </a:p>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25-Mar-16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83831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25-Mar-16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00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25-Mar-16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87116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25-Mar-16 23:43</a:t>
            </a:fld>
            <a:endParaRPr lang="en-US" dirty="0">
              <a:solidFill>
                <a:prstClr val="black"/>
              </a:solidFill>
            </a:endParaRPr>
          </a:p>
        </p:txBody>
      </p:sp>
    </p:spTree>
    <p:extLst>
      <p:ext uri="{BB962C8B-B14F-4D97-AF65-F5344CB8AC3E}">
        <p14:creationId xmlns:p14="http://schemas.microsoft.com/office/powerpoint/2010/main" val="86978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25-Mar-16 23:43</a:t>
            </a:fld>
            <a:endParaRPr lang="en-US" dirty="0">
              <a:solidFill>
                <a:prstClr val="black"/>
              </a:solidFill>
            </a:endParaRPr>
          </a:p>
        </p:txBody>
      </p:sp>
    </p:spTree>
    <p:extLst>
      <p:ext uri="{BB962C8B-B14F-4D97-AF65-F5344CB8AC3E}">
        <p14:creationId xmlns:p14="http://schemas.microsoft.com/office/powerpoint/2010/main" val="103148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DC3C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3469"/>
            <a:ext cx="11074400" cy="3194933"/>
          </a:xfrm>
          <a:noFill/>
          <a:ln>
            <a:noFill/>
          </a:ln>
        </p:spPr>
        <p:txBody>
          <a:bodyPr/>
          <a:lstStyle>
            <a:lvl1pPr algn="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9600" y="3581400"/>
            <a:ext cx="11074400" cy="2895600"/>
          </a:xfrm>
          <a:noFill/>
          <a:ln>
            <a:noFill/>
          </a:ln>
        </p:spPr>
        <p:txBody>
          <a:bodyPr>
            <a:normAutofit/>
          </a:bodyPr>
          <a:lstStyle>
            <a:lvl1pPr marL="0" indent="0" algn="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480800" cy="838200"/>
          </a:xfrm>
        </p:spPr>
        <p:txBody>
          <a:bodyPr/>
          <a:lstStyle/>
          <a:p>
            <a:r>
              <a:rPr lang="en-US" smtClean="0"/>
              <a:t>Click to edit Master title style</a:t>
            </a:r>
            <a:endParaRPr lang="en-US"/>
          </a:p>
        </p:txBody>
      </p:sp>
      <p:sp>
        <p:nvSpPr>
          <p:cNvPr id="9" name="Text Placeholder 7"/>
          <p:cNvSpPr>
            <a:spLocks noGrp="1"/>
          </p:cNvSpPr>
          <p:nvPr>
            <p:ph type="body" sz="quarter" idx="13" hasCustomPrompt="1"/>
          </p:nvPr>
        </p:nvSpPr>
        <p:spPr>
          <a:xfrm>
            <a:off x="203200" y="152400"/>
            <a:ext cx="11480800" cy="381000"/>
          </a:xfrm>
        </p:spPr>
        <p:txBody>
          <a:bodyPr>
            <a:normAutofit/>
          </a:bodyPr>
          <a:lstStyle>
            <a:lvl1pPr marL="0" indent="0">
              <a:buNone/>
              <a:defRPr sz="2000" b="0" cap="all" baseline="0">
                <a:solidFill>
                  <a:schemeClr val="bg1"/>
                </a:solidFill>
              </a:defRPr>
            </a:lvl1pPr>
          </a:lstStyle>
          <a:p>
            <a:pPr lvl="0"/>
            <a:r>
              <a:rPr lang="pt-PT" dirty="0" smtClean="0"/>
              <a:t>CLICK TO EDIT SECTION TITLE</a:t>
            </a:r>
            <a:endParaRPr lang="pt-PT"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282638078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740127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Date Placeholder 2"/>
          <p:cNvSpPr>
            <a:spLocks noGrp="1"/>
          </p:cNvSpPr>
          <p:nvPr>
            <p:ph type="dt" sz="half" idx="10"/>
          </p:nvPr>
        </p:nvSpPr>
        <p:spPr/>
        <p:txBody>
          <a:bodyPr/>
          <a:lstStyle/>
          <a:p>
            <a:fld id="{2B692021-5A1F-44A3-82DE-6704061CA62A}" type="datetimeFigureOut">
              <a:rPr lang="pt-PT" smtClean="0"/>
              <a:t>25/03/2016</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6382668C-35A1-4324-8FDC-48284F8E7B2F}" type="slidenum">
              <a:rPr lang="pt-PT" smtClean="0"/>
              <a:t>‹#›</a:t>
            </a:fld>
            <a:endParaRPr lang="pt-PT"/>
          </a:p>
        </p:txBody>
      </p:sp>
    </p:spTree>
    <p:extLst>
      <p:ext uri="{BB962C8B-B14F-4D97-AF65-F5344CB8AC3E}">
        <p14:creationId xmlns:p14="http://schemas.microsoft.com/office/powerpoint/2010/main" val="2839423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30657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lstStyle>
            <a:lvl1pPr>
              <a:defRPr b="0" spc="-300"/>
            </a:lvl1pPr>
          </a:lstStyle>
          <a:p>
            <a:r>
              <a:rPr lang="en-US" dirty="0" smtClean="0"/>
              <a:t>click to edit slide title</a:t>
            </a:r>
            <a:endParaRPr lang="en-US" dirty="0"/>
          </a:p>
        </p:txBody>
      </p:sp>
      <p:sp>
        <p:nvSpPr>
          <p:cNvPr id="3" name="Content Placeholder 2"/>
          <p:cNvSpPr>
            <a:spLocks noGrp="1"/>
          </p:cNvSpPr>
          <p:nvPr>
            <p:ph idx="1"/>
          </p:nvPr>
        </p:nvSpPr>
        <p:spPr>
          <a:xfrm>
            <a:off x="203200" y="1600200"/>
            <a:ext cx="11379200" cy="2283702"/>
          </a:xfrm>
        </p:spPr>
        <p:txBody>
          <a:bodyPr/>
          <a:lstStyle>
            <a:lvl1pPr marL="0" indent="0">
              <a:buClr>
                <a:srgbClr val="C00000"/>
              </a:buClr>
              <a:buFont typeface="Wingdings" pitchFamily="2" charset="2"/>
              <a:buNone/>
              <a:defRPr spc="-150">
                <a:solidFill>
                  <a:schemeClr val="bg1"/>
                </a:solidFill>
              </a:defRPr>
            </a:lvl1pPr>
            <a:lvl2pPr marL="628650" indent="-271463">
              <a:buClr>
                <a:schemeClr val="bg1"/>
              </a:buClr>
              <a:buFont typeface="Wingdings" pitchFamily="2" charset="2"/>
              <a:buChar char="§"/>
              <a:defRPr spc="-150">
                <a:solidFill>
                  <a:schemeClr val="bg1"/>
                </a:solidFill>
              </a:defRPr>
            </a:lvl2pPr>
            <a:lvl3pPr marL="985838" indent="-269875">
              <a:buClr>
                <a:schemeClr val="bg1"/>
              </a:buClr>
              <a:buFont typeface="Wingdings" pitchFamily="2" charset="2"/>
              <a:buChar char="§"/>
              <a:tabLst/>
              <a:defRPr spc="-150">
                <a:solidFill>
                  <a:schemeClr val="bg1"/>
                </a:solidFill>
              </a:defRPr>
            </a:lvl3pPr>
            <a:lvl4pPr marL="1343025" indent="-269875">
              <a:buClr>
                <a:schemeClr val="bg1"/>
              </a:buClr>
              <a:buFont typeface="Wingdings" pitchFamily="2" charset="2"/>
              <a:buChar char="§"/>
              <a:defRPr spc="-150">
                <a:solidFill>
                  <a:schemeClr val="bg1"/>
                </a:solidFill>
              </a:defRPr>
            </a:lvl4pPr>
            <a:lvl5pPr marL="1701800" indent="-269875">
              <a:buClr>
                <a:schemeClr val="bg1"/>
              </a:buClr>
              <a:buFont typeface="Wingdings" pitchFamily="2" charset="2"/>
              <a:buChar char="§"/>
              <a:tabLst/>
              <a:defRPr spc="-15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ubl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3200" y="457200"/>
            <a:ext cx="11379200" cy="838200"/>
          </a:xfrm>
        </p:spPr>
        <p:txBody>
          <a:bodyPr anchor="b"/>
          <a:lstStyle>
            <a:lvl1pPr>
              <a:defRPr b="0" spc="-300"/>
            </a:lvl1pPr>
          </a:lstStyle>
          <a:p>
            <a:r>
              <a:rPr lang="en-US" dirty="0" smtClean="0"/>
              <a:t>click to edit slide title</a:t>
            </a:r>
            <a:endParaRPr lang="en-US" dirty="0"/>
          </a:p>
        </p:txBody>
      </p:sp>
      <p:sp>
        <p:nvSpPr>
          <p:cNvPr id="3" name="Content Placeholder 2"/>
          <p:cNvSpPr>
            <a:spLocks noGrp="1"/>
          </p:cNvSpPr>
          <p:nvPr>
            <p:ph idx="1"/>
          </p:nvPr>
        </p:nvSpPr>
        <p:spPr>
          <a:xfrm>
            <a:off x="203200" y="1600200"/>
            <a:ext cx="11379200" cy="2283702"/>
          </a:xfrm>
        </p:spPr>
        <p:txBody>
          <a:bodyPr/>
          <a:lstStyle>
            <a:lvl1pPr marL="0" indent="0">
              <a:buClr>
                <a:srgbClr val="C00000"/>
              </a:buClr>
              <a:buFont typeface="Wingdings" pitchFamily="2" charset="2"/>
              <a:buNone/>
              <a:defRPr spc="-150">
                <a:solidFill>
                  <a:schemeClr val="bg1"/>
                </a:solidFill>
              </a:defRPr>
            </a:lvl1pPr>
            <a:lvl2pPr marL="628650" indent="-271463">
              <a:buClr>
                <a:schemeClr val="bg1"/>
              </a:buClr>
              <a:buFont typeface="Wingdings" pitchFamily="2" charset="2"/>
              <a:buChar char="§"/>
              <a:tabLst/>
              <a:defRPr spc="-150">
                <a:solidFill>
                  <a:schemeClr val="bg1"/>
                </a:solidFill>
              </a:defRPr>
            </a:lvl2pPr>
            <a:lvl3pPr marL="985838" indent="-269875">
              <a:buClr>
                <a:schemeClr val="bg1"/>
              </a:buClr>
              <a:buFont typeface="Wingdings" pitchFamily="2" charset="2"/>
              <a:buChar char="§"/>
              <a:defRPr spc="-150">
                <a:solidFill>
                  <a:schemeClr val="bg1"/>
                </a:solidFill>
              </a:defRPr>
            </a:lvl3pPr>
            <a:lvl4pPr marL="1343025" indent="-269875">
              <a:buClr>
                <a:schemeClr val="bg1"/>
              </a:buClr>
              <a:buFont typeface="Wingdings" pitchFamily="2" charset="2"/>
              <a:buChar char="§"/>
              <a:defRPr spc="-150">
                <a:solidFill>
                  <a:schemeClr val="bg1"/>
                </a:solidFill>
              </a:defRPr>
            </a:lvl4pPr>
            <a:lvl5pPr marL="1701800" indent="-269875">
              <a:buClr>
                <a:schemeClr val="bg1"/>
              </a:buClr>
              <a:buFont typeface="Wingdings" pitchFamily="2" charset="2"/>
              <a:buChar char="§"/>
              <a:defRPr spc="-15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hasCustomPrompt="1"/>
          </p:nvPr>
        </p:nvSpPr>
        <p:spPr>
          <a:xfrm>
            <a:off x="203200" y="152400"/>
            <a:ext cx="11379200" cy="381000"/>
          </a:xfrm>
        </p:spPr>
        <p:txBody>
          <a:bodyPr>
            <a:normAutofit/>
          </a:bodyPr>
          <a:lstStyle>
            <a:lvl1pPr marL="0" indent="0">
              <a:buNone/>
              <a:defRPr sz="2000" b="0" cap="all" spc="-150" baseline="0">
                <a:solidFill>
                  <a:schemeClr val="bg1"/>
                </a:solidFill>
              </a:defRPr>
            </a:lvl1pPr>
          </a:lstStyle>
          <a:p>
            <a:pPr lvl="0"/>
            <a:r>
              <a:rPr lang="pt-PT" dirty="0" smtClean="0"/>
              <a:t>CLICK TO EDIT SECTION TITLE</a:t>
            </a:r>
            <a:endParaRPr lang="pt-PT" dirty="0"/>
          </a:p>
        </p:txBody>
      </p:sp>
    </p:spTree>
    <p:extLst>
      <p:ext uri="{BB962C8B-B14F-4D97-AF65-F5344CB8AC3E}">
        <p14:creationId xmlns:p14="http://schemas.microsoft.com/office/powerpoint/2010/main" val="1485117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DC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6400" y="4419601"/>
            <a:ext cx="11176000" cy="1362075"/>
          </a:xfrm>
        </p:spPr>
        <p:txBody>
          <a:bodyPr anchor="t">
            <a:normAutofit/>
          </a:bodyPr>
          <a:lstStyle>
            <a:lvl1pPr algn="l">
              <a:defRPr sz="4800" b="0" cap="none">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06400" y="4006790"/>
            <a:ext cx="11176000" cy="40011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203200" y="1600200"/>
            <a:ext cx="5588000" cy="2000548"/>
          </a:xfrm>
        </p:spPr>
        <p:txBody>
          <a:bodyPr/>
          <a:lstStyle>
            <a:lvl1pPr marL="0" indent="0">
              <a:buClr>
                <a:srgbClr val="C00000"/>
              </a:buClr>
              <a:buFont typeface="Wingdings" pitchFamily="2" charset="2"/>
              <a:buNone/>
              <a:defRPr sz="2800" spc="-150">
                <a:solidFill>
                  <a:schemeClr val="bg1"/>
                </a:solidFill>
              </a:defRPr>
            </a:lvl1pPr>
            <a:lvl2pPr marL="628650" indent="-271463">
              <a:buClr>
                <a:schemeClr val="bg1"/>
              </a:buClr>
              <a:buFont typeface="Wingdings" pitchFamily="2" charset="2"/>
              <a:buChar char="§"/>
              <a:defRPr sz="2400" spc="-150">
                <a:solidFill>
                  <a:schemeClr val="bg1"/>
                </a:solidFill>
              </a:defRPr>
            </a:lvl2pPr>
            <a:lvl3pPr marL="985838" indent="-269875">
              <a:buClr>
                <a:schemeClr val="bg1"/>
              </a:buClr>
              <a:buFont typeface="Wingdings" pitchFamily="2" charset="2"/>
              <a:buChar char="§"/>
              <a:defRPr sz="2000" spc="-150">
                <a:solidFill>
                  <a:schemeClr val="bg1"/>
                </a:solidFill>
              </a:defRPr>
            </a:lvl3pPr>
            <a:lvl4pPr marL="1255713" indent="-182563">
              <a:buClr>
                <a:schemeClr val="bg1"/>
              </a:buClr>
              <a:buFont typeface="Wingdings" pitchFamily="2" charset="2"/>
              <a:buChar char="§"/>
              <a:defRPr sz="1800" spc="-150">
                <a:solidFill>
                  <a:schemeClr val="bg1"/>
                </a:solidFill>
              </a:defRPr>
            </a:lvl4pPr>
            <a:lvl5pPr marL="1614488" indent="-18256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994400" y="1600200"/>
            <a:ext cx="5588000" cy="2000548"/>
          </a:xfrm>
        </p:spPr>
        <p:txBody>
          <a:bodyPr/>
          <a:lstStyle>
            <a:lvl1pPr marL="0" indent="0">
              <a:buClr>
                <a:srgbClr val="C00000"/>
              </a:buClr>
              <a:buFont typeface="Wingdings" pitchFamily="2" charset="2"/>
              <a:buNone/>
              <a:defRPr sz="2800" spc="-150">
                <a:solidFill>
                  <a:schemeClr val="bg1"/>
                </a:solidFill>
              </a:defRPr>
            </a:lvl1pPr>
            <a:lvl2pPr marL="628650" indent="-271463">
              <a:buClr>
                <a:schemeClr val="bg1"/>
              </a:buClr>
              <a:buFont typeface="Wingdings" pitchFamily="2" charset="2"/>
              <a:buChar char="§"/>
              <a:defRPr sz="2400" spc="-150">
                <a:solidFill>
                  <a:schemeClr val="bg1"/>
                </a:solidFill>
              </a:defRPr>
            </a:lvl2pPr>
            <a:lvl3pPr marL="984250" indent="-228600">
              <a:buClr>
                <a:schemeClr val="bg1"/>
              </a:buClr>
              <a:buFont typeface="Wingdings" pitchFamily="2" charset="2"/>
              <a:buChar char="§"/>
              <a:defRPr sz="2000" spc="-150">
                <a:solidFill>
                  <a:schemeClr val="bg1"/>
                </a:solidFill>
              </a:defRPr>
            </a:lvl3pPr>
            <a:lvl4pPr marL="1255713" indent="-182563">
              <a:buClr>
                <a:schemeClr val="bg1"/>
              </a:buClr>
              <a:buFont typeface="Wingdings" pitchFamily="2" charset="2"/>
              <a:buChar char="§"/>
              <a:defRPr sz="1800" spc="-150">
                <a:solidFill>
                  <a:schemeClr val="bg1"/>
                </a:solidFill>
              </a:defRPr>
            </a:lvl4pPr>
            <a:lvl5pPr marL="1614488" indent="-18256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7"/>
          <p:cNvSpPr>
            <a:spLocks noGrp="1"/>
          </p:cNvSpPr>
          <p:nvPr>
            <p:ph type="body" sz="quarter" idx="13" hasCustomPrompt="1"/>
          </p:nvPr>
        </p:nvSpPr>
        <p:spPr>
          <a:xfrm>
            <a:off x="203200" y="152400"/>
            <a:ext cx="11379200" cy="381000"/>
          </a:xfrm>
        </p:spPr>
        <p:txBody>
          <a:bodyPr>
            <a:normAutofit/>
          </a:bodyPr>
          <a:lstStyle>
            <a:lvl1pPr marL="0" indent="0">
              <a:buNone/>
              <a:defRPr sz="2000" b="0" cap="all" spc="-150" baseline="0">
                <a:solidFill>
                  <a:schemeClr val="bg1"/>
                </a:solidFill>
              </a:defRPr>
            </a:lvl1pPr>
          </a:lstStyle>
          <a:p>
            <a:pPr lvl="0"/>
            <a:r>
              <a:rPr lang="pt-PT" dirty="0" smtClean="0"/>
              <a:t>CLICK TO EDIT SECTION TITLE</a:t>
            </a:r>
            <a:endParaRPr lang="pt-PT"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480800" cy="838200"/>
          </a:xfrm>
        </p:spPr>
        <p:txBody>
          <a:bodyPr/>
          <a:lstStyle>
            <a:lvl1pPr>
              <a:defRPr/>
            </a:lvl1pPr>
          </a:lstStyle>
          <a:p>
            <a:r>
              <a:rPr lang="en-US" smtClean="0"/>
              <a:t>Click to edit Master title style</a:t>
            </a:r>
            <a:endParaRPr lang="en-US"/>
          </a:p>
        </p:txBody>
      </p:sp>
      <p:sp>
        <p:nvSpPr>
          <p:cNvPr id="4" name="Content Placeholder 3"/>
          <p:cNvSpPr>
            <a:spLocks noGrp="1"/>
          </p:cNvSpPr>
          <p:nvPr>
            <p:ph sz="half" idx="2"/>
          </p:nvPr>
        </p:nvSpPr>
        <p:spPr>
          <a:xfrm>
            <a:off x="101600" y="1524000"/>
            <a:ext cx="3860800"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3"/>
          <p:cNvSpPr>
            <a:spLocks noGrp="1"/>
          </p:cNvSpPr>
          <p:nvPr>
            <p:ph sz="half" idx="14"/>
          </p:nvPr>
        </p:nvSpPr>
        <p:spPr>
          <a:xfrm>
            <a:off x="3962400" y="1524000"/>
            <a:ext cx="3860800"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3"/>
          <p:cNvSpPr>
            <a:spLocks noGrp="1"/>
          </p:cNvSpPr>
          <p:nvPr>
            <p:ph sz="half" idx="16"/>
          </p:nvPr>
        </p:nvSpPr>
        <p:spPr>
          <a:xfrm>
            <a:off x="7823200" y="1524000"/>
            <a:ext cx="3860800"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7"/>
          <p:cNvSpPr>
            <a:spLocks noGrp="1"/>
          </p:cNvSpPr>
          <p:nvPr>
            <p:ph type="body" sz="quarter" idx="13" hasCustomPrompt="1"/>
          </p:nvPr>
        </p:nvSpPr>
        <p:spPr>
          <a:xfrm>
            <a:off x="203200" y="152400"/>
            <a:ext cx="11480800" cy="381000"/>
          </a:xfrm>
        </p:spPr>
        <p:txBody>
          <a:bodyPr>
            <a:normAutofit/>
          </a:bodyPr>
          <a:lstStyle>
            <a:lvl1pPr marL="0" indent="0">
              <a:buNone/>
              <a:defRPr sz="2000" b="0" cap="all" baseline="0">
                <a:solidFill>
                  <a:schemeClr val="bg1"/>
                </a:solidFill>
              </a:defRPr>
            </a:lvl1pPr>
          </a:lstStyle>
          <a:p>
            <a:pPr lvl="0"/>
            <a:r>
              <a:rPr lang="pt-PT" dirty="0" smtClean="0"/>
              <a:t>CLICK TO EDIT SECTION TITLE</a:t>
            </a:r>
            <a:endParaRPr lang="pt-PT" dirty="0"/>
          </a:p>
        </p:txBody>
      </p:sp>
    </p:spTree>
    <p:extLst>
      <p:ext uri="{BB962C8B-B14F-4D97-AF65-F5344CB8AC3E}">
        <p14:creationId xmlns:p14="http://schemas.microsoft.com/office/powerpoint/2010/main" val="39410632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480800" cy="838200"/>
          </a:xfrm>
        </p:spPr>
        <p:txBody>
          <a:bodyPr/>
          <a:lstStyle>
            <a:lvl1pPr>
              <a:defRPr>
                <a:solidFill>
                  <a:schemeClr val="bg1"/>
                </a:solidFill>
              </a:defRPr>
            </a:lvl1pPr>
          </a:lstStyle>
          <a:p>
            <a:r>
              <a:rPr lang="en-US" smtClean="0"/>
              <a:t>Click to edit Master title style</a:t>
            </a:r>
            <a:endParaRPr lang="en-US"/>
          </a:p>
        </p:txBody>
      </p:sp>
      <p:sp>
        <p:nvSpPr>
          <p:cNvPr id="20" name="Text Placeholder 2"/>
          <p:cNvSpPr>
            <a:spLocks noGrp="1"/>
          </p:cNvSpPr>
          <p:nvPr>
            <p:ph type="body" idx="15"/>
          </p:nvPr>
        </p:nvSpPr>
        <p:spPr>
          <a:xfrm>
            <a:off x="203200" y="1671935"/>
            <a:ext cx="5689600"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1" name="Content Placeholder 3"/>
          <p:cNvSpPr>
            <a:spLocks noGrp="1"/>
          </p:cNvSpPr>
          <p:nvPr>
            <p:ph sz="half" idx="16"/>
          </p:nvPr>
        </p:nvSpPr>
        <p:spPr>
          <a:xfrm>
            <a:off x="203200" y="2133600"/>
            <a:ext cx="5689600"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2"/>
          <p:cNvSpPr>
            <a:spLocks noGrp="1"/>
          </p:cNvSpPr>
          <p:nvPr>
            <p:ph type="body" idx="17"/>
          </p:nvPr>
        </p:nvSpPr>
        <p:spPr>
          <a:xfrm>
            <a:off x="5994400" y="1671935"/>
            <a:ext cx="5689600"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7" name="Content Placeholder 3"/>
          <p:cNvSpPr>
            <a:spLocks noGrp="1"/>
          </p:cNvSpPr>
          <p:nvPr>
            <p:ph sz="half" idx="18"/>
          </p:nvPr>
        </p:nvSpPr>
        <p:spPr>
          <a:xfrm>
            <a:off x="5994400" y="2133600"/>
            <a:ext cx="5689600"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7"/>
          <p:cNvSpPr>
            <a:spLocks noGrp="1"/>
          </p:cNvSpPr>
          <p:nvPr>
            <p:ph type="body" sz="quarter" idx="13" hasCustomPrompt="1"/>
          </p:nvPr>
        </p:nvSpPr>
        <p:spPr>
          <a:xfrm>
            <a:off x="203200" y="152400"/>
            <a:ext cx="11480800" cy="381000"/>
          </a:xfrm>
        </p:spPr>
        <p:txBody>
          <a:bodyPr>
            <a:normAutofit/>
          </a:bodyPr>
          <a:lstStyle>
            <a:lvl1pPr marL="0" indent="0">
              <a:buNone/>
              <a:defRPr sz="2000" b="0" cap="all" baseline="0">
                <a:solidFill>
                  <a:schemeClr val="bg1"/>
                </a:solidFill>
              </a:defRPr>
            </a:lvl1pPr>
          </a:lstStyle>
          <a:p>
            <a:pPr lvl="0"/>
            <a:r>
              <a:rPr lang="pt-PT" dirty="0" smtClean="0"/>
              <a:t>CLICK TO EDIT SECTION TITLE</a:t>
            </a:r>
            <a:endParaRPr lang="pt-PT"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iple 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480800" cy="838200"/>
          </a:xfrm>
        </p:spPr>
        <p:txBody>
          <a:bodyPr/>
          <a:lstStyle>
            <a:lvl1pPr>
              <a:defRPr>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01600" y="1702097"/>
            <a:ext cx="3860800" cy="46166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1600" y="2163762"/>
            <a:ext cx="3860800"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2"/>
          <p:cNvSpPr>
            <a:spLocks noGrp="1"/>
          </p:cNvSpPr>
          <p:nvPr>
            <p:ph type="body" idx="13"/>
          </p:nvPr>
        </p:nvSpPr>
        <p:spPr>
          <a:xfrm>
            <a:off x="3962400" y="1702097"/>
            <a:ext cx="3860800" cy="46166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3"/>
          <p:cNvSpPr>
            <a:spLocks noGrp="1"/>
          </p:cNvSpPr>
          <p:nvPr>
            <p:ph sz="half" idx="14"/>
          </p:nvPr>
        </p:nvSpPr>
        <p:spPr>
          <a:xfrm>
            <a:off x="3962400" y="2163762"/>
            <a:ext cx="3860800"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
          <p:cNvSpPr>
            <a:spLocks noGrp="1"/>
          </p:cNvSpPr>
          <p:nvPr>
            <p:ph type="body" idx="15"/>
          </p:nvPr>
        </p:nvSpPr>
        <p:spPr>
          <a:xfrm>
            <a:off x="7823200" y="1702097"/>
            <a:ext cx="3860800" cy="46166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Content Placeholder 3"/>
          <p:cNvSpPr>
            <a:spLocks noGrp="1"/>
          </p:cNvSpPr>
          <p:nvPr>
            <p:ph sz="half" idx="16"/>
          </p:nvPr>
        </p:nvSpPr>
        <p:spPr>
          <a:xfrm>
            <a:off x="7823200" y="2163762"/>
            <a:ext cx="3860800"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7"/>
          <p:cNvSpPr>
            <a:spLocks noGrp="1"/>
          </p:cNvSpPr>
          <p:nvPr>
            <p:ph type="body" sz="quarter" idx="17" hasCustomPrompt="1"/>
          </p:nvPr>
        </p:nvSpPr>
        <p:spPr>
          <a:xfrm>
            <a:off x="203200" y="152400"/>
            <a:ext cx="11480800" cy="381000"/>
          </a:xfrm>
        </p:spPr>
        <p:txBody>
          <a:bodyPr>
            <a:normAutofit/>
          </a:bodyPr>
          <a:lstStyle>
            <a:lvl1pPr marL="0" indent="0">
              <a:buNone/>
              <a:defRPr sz="2000" b="0" cap="all" baseline="0">
                <a:solidFill>
                  <a:schemeClr val="bg1"/>
                </a:solidFill>
              </a:defRPr>
            </a:lvl1pPr>
          </a:lstStyle>
          <a:p>
            <a:pPr lvl="0"/>
            <a:r>
              <a:rPr lang="pt-PT" dirty="0" smtClean="0"/>
              <a:t>CLICK TO EDIT SECTION TITLE</a:t>
            </a:r>
            <a:endParaRPr lang="pt-PT" dirty="0"/>
          </a:p>
        </p:txBody>
      </p:sp>
    </p:spTree>
    <p:extLst>
      <p:ext uri="{BB962C8B-B14F-4D97-AF65-F5344CB8AC3E}">
        <p14:creationId xmlns:p14="http://schemas.microsoft.com/office/powerpoint/2010/main" val="126534479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Four Item 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609600" y="1713210"/>
            <a:ext cx="5386917" cy="46166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86033"/>
            <a:ext cx="5386917"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3368" y="1713210"/>
            <a:ext cx="5389033" cy="46166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5" name="Text Placeholder 2"/>
          <p:cNvSpPr>
            <a:spLocks noGrp="1"/>
          </p:cNvSpPr>
          <p:nvPr>
            <p:ph type="body" idx="13"/>
          </p:nvPr>
        </p:nvSpPr>
        <p:spPr>
          <a:xfrm>
            <a:off x="609600" y="4338935"/>
            <a:ext cx="5386917" cy="46166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4"/>
          <p:cNvSpPr>
            <a:spLocks noGrp="1"/>
          </p:cNvSpPr>
          <p:nvPr>
            <p:ph type="body" sz="quarter" idx="15"/>
          </p:nvPr>
        </p:nvSpPr>
        <p:spPr>
          <a:xfrm>
            <a:off x="6197601" y="4338935"/>
            <a:ext cx="5389033" cy="46166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Content Placeholder 3"/>
          <p:cNvSpPr>
            <a:spLocks noGrp="1"/>
          </p:cNvSpPr>
          <p:nvPr>
            <p:ph sz="half" idx="17"/>
          </p:nvPr>
        </p:nvSpPr>
        <p:spPr>
          <a:xfrm>
            <a:off x="6195483" y="2186033"/>
            <a:ext cx="5386917"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3"/>
          <p:cNvSpPr>
            <a:spLocks noGrp="1"/>
          </p:cNvSpPr>
          <p:nvPr>
            <p:ph sz="half" idx="18"/>
          </p:nvPr>
        </p:nvSpPr>
        <p:spPr>
          <a:xfrm>
            <a:off x="609600" y="4800600"/>
            <a:ext cx="5386917"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3"/>
          <p:cNvSpPr>
            <a:spLocks noGrp="1"/>
          </p:cNvSpPr>
          <p:nvPr>
            <p:ph sz="half" idx="19"/>
          </p:nvPr>
        </p:nvSpPr>
        <p:spPr>
          <a:xfrm>
            <a:off x="6197600" y="4800600"/>
            <a:ext cx="5386917" cy="1754326"/>
          </a:xfrm>
        </p:spPr>
        <p:txBody>
          <a:bodyPr/>
          <a:lstStyle>
            <a:lvl1pPr marL="0" indent="0">
              <a:buClr>
                <a:srgbClr val="C00000"/>
              </a:buClr>
              <a:buFont typeface="Wingdings" pitchFamily="2" charset="2"/>
              <a:buNone/>
              <a:defRPr sz="2400">
                <a:solidFill>
                  <a:schemeClr val="bg1"/>
                </a:solidFill>
              </a:defRPr>
            </a:lvl1pPr>
            <a:lvl2pPr marL="541338" indent="-184150">
              <a:buClr>
                <a:schemeClr val="bg1"/>
              </a:buClr>
              <a:buFont typeface="Wingdings" pitchFamily="2" charset="2"/>
              <a:buChar char="§"/>
              <a:defRPr sz="2000">
                <a:solidFill>
                  <a:schemeClr val="bg1"/>
                </a:solidFill>
              </a:defRPr>
            </a:lvl2pPr>
            <a:lvl3pPr marL="803275" indent="-174625">
              <a:buClr>
                <a:schemeClr val="bg1"/>
              </a:buClr>
              <a:buFont typeface="Wingdings" pitchFamily="2" charset="2"/>
              <a:buChar char="§"/>
              <a:defRPr sz="1800">
                <a:solidFill>
                  <a:schemeClr val="bg1"/>
                </a:solidFill>
              </a:defRPr>
            </a:lvl3pPr>
            <a:lvl4pPr marL="1073150" indent="-174625">
              <a:buClr>
                <a:schemeClr val="bg1"/>
              </a:buClr>
              <a:buFont typeface="Wingdings" pitchFamily="2" charset="2"/>
              <a:buChar char="§"/>
              <a:defRPr sz="1600">
                <a:solidFill>
                  <a:schemeClr val="bg1"/>
                </a:solidFill>
              </a:defRPr>
            </a:lvl4pPr>
            <a:lvl5pPr marL="1343025" indent="-174625">
              <a:buClr>
                <a:schemeClr val="bg1"/>
              </a:buClr>
              <a:buFont typeface="Wingdings" pitchFamily="2" charset="2"/>
              <a:buChar cha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Text Placeholder 7"/>
          <p:cNvSpPr>
            <a:spLocks noGrp="1"/>
          </p:cNvSpPr>
          <p:nvPr>
            <p:ph type="body" sz="quarter" idx="20" hasCustomPrompt="1"/>
          </p:nvPr>
        </p:nvSpPr>
        <p:spPr>
          <a:xfrm>
            <a:off x="203200" y="152400"/>
            <a:ext cx="11379200" cy="381000"/>
          </a:xfrm>
        </p:spPr>
        <p:txBody>
          <a:bodyPr>
            <a:normAutofit/>
          </a:bodyPr>
          <a:lstStyle>
            <a:lvl1pPr marL="0" indent="0">
              <a:buNone/>
              <a:defRPr sz="2000" b="0" cap="all" baseline="0">
                <a:solidFill>
                  <a:schemeClr val="bg1"/>
                </a:solidFill>
              </a:defRPr>
            </a:lvl1pPr>
          </a:lstStyle>
          <a:p>
            <a:pPr lvl="0"/>
            <a:r>
              <a:rPr lang="pt-PT" dirty="0" smtClean="0"/>
              <a:t>CLICK TO EDIT SECTION TITLE</a:t>
            </a:r>
            <a:endParaRPr lang="pt-PT" dirty="0"/>
          </a:p>
        </p:txBody>
      </p:sp>
    </p:spTree>
    <p:extLst>
      <p:ext uri="{BB962C8B-B14F-4D97-AF65-F5344CB8AC3E}">
        <p14:creationId xmlns:p14="http://schemas.microsoft.com/office/powerpoint/2010/main" val="22822505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152400"/>
            <a:ext cx="11379200" cy="11430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3200" y="1600200"/>
            <a:ext cx="11379200" cy="2283702"/>
          </a:xfrm>
          <a:prstGeom prst="rect">
            <a:avLst/>
          </a:prstGeom>
        </p:spPr>
        <p:txBody>
          <a:bodyPr vert="horz" lIns="91440" tIns="45720" rIns="91440" bIns="45720" rtlCol="0">
            <a:sp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150" normalizeH="0" baseline="0" noProof="0" dirty="0" smtClean="0">
                <a:ln>
                  <a:noFill/>
                </a:ln>
                <a:solidFill>
                  <a:prstClr val="black"/>
                </a:solidFill>
                <a:effectLst/>
                <a:uLnTx/>
                <a:uFillTx/>
                <a:latin typeface="+mn-lt"/>
                <a:ea typeface="+mn-ea"/>
                <a:cs typeface="+mn-cs"/>
              </a:rPr>
              <a:t>Click to edit Master text styles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150" normalizeH="0" baseline="0" noProof="0" dirty="0" smtClean="0">
                <a:ln>
                  <a:noFill/>
                </a:ln>
                <a:solidFill>
                  <a:prstClr val="black"/>
                </a:solidFill>
                <a:effectLst/>
                <a:uLnTx/>
                <a:uFillTx/>
                <a:latin typeface="+mn-lt"/>
                <a:ea typeface="+mn-ea"/>
                <a:cs typeface="+mn-cs"/>
              </a:rPr>
              <a:t>Second level</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150" normalizeH="0" baseline="0" noProof="0" dirty="0" smtClean="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150" normalizeH="0" baseline="0" noProof="0" dirty="0" smtClean="0">
                <a:ln>
                  <a:noFill/>
                </a:ln>
                <a:solidFill>
                  <a:prstClr val="black"/>
                </a:solidFill>
                <a:effectLst/>
                <a:uLnTx/>
                <a:uFillTx/>
                <a:latin typeface="+mn-lt"/>
                <a:ea typeface="+mn-ea"/>
                <a:cs typeface="+mn-cs"/>
              </a:rPr>
              <a:t>Fourth level</a:t>
            </a:r>
          </a:p>
          <a:p>
            <a:pPr marL="2057400" marR="0" lvl="4"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150" normalizeH="0" baseline="0" noProof="0" dirty="0" smtClean="0">
                <a:ln>
                  <a:noFill/>
                </a:ln>
                <a:solidFill>
                  <a:prstClr val="black"/>
                </a:solidFill>
                <a:effectLst/>
                <a:uLnTx/>
                <a:uFillTx/>
                <a:latin typeface="+mn-lt"/>
                <a:ea typeface="+mn-ea"/>
                <a:cs typeface="+mn-cs"/>
              </a:rPr>
              <a:t>Fifth level</a:t>
            </a:r>
            <a:endParaRPr kumimoji="0" lang="en-US" sz="2000" b="0" i="0" u="none" strike="noStrike" kern="1200" cap="none" spc="-150" normalizeH="0" baseline="0" noProof="0" dirty="0">
              <a:ln>
                <a:noFill/>
              </a:ln>
              <a:solidFill>
                <a:prstClr val="black"/>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4" r:id="rId6"/>
    <p:sldLayoutId id="2147483653" r:id="rId7"/>
    <p:sldLayoutId id="2147483663" r:id="rId8"/>
    <p:sldLayoutId id="2147483662" r:id="rId9"/>
    <p:sldLayoutId id="2147483654" r:id="rId10"/>
    <p:sldLayoutId id="2147483665" r:id="rId11"/>
    <p:sldLayoutId id="2147483666" r:id="rId12"/>
    <p:sldLayoutId id="2147483668" r:id="rId13"/>
    <p:sldLayoutId id="2147483670" r:id="rId14"/>
  </p:sldLayoutIdLst>
  <p:timing>
    <p:tnLst>
      <p:par>
        <p:cTn id="1" dur="indefinite" restart="never" nodeType="tmRoot"/>
      </p:par>
    </p:tnLst>
  </p:timing>
  <p:hf hdr="0" dt="0"/>
  <p:txStyles>
    <p:titleStyle>
      <a:lvl1pPr algn="l" defTabSz="914400" rtl="0" eaLnBrk="1" latinLnBrk="0" hangingPunct="1">
        <a:spcBef>
          <a:spcPct val="0"/>
        </a:spcBef>
        <a:buNone/>
        <a:defRPr sz="5400" kern="1200" spc="-300">
          <a:solidFill>
            <a:schemeClr val="bg1"/>
          </a:solidFill>
          <a:latin typeface="Segoe UI Light" panose="020B0502040204020203" pitchFamily="34" charset="0"/>
          <a:ea typeface="+mj-ea"/>
          <a:cs typeface="Segoe UI Light" panose="020B0502040204020203" pitchFamily="34" charset="0"/>
        </a:defRPr>
      </a:lvl1pPr>
    </p:titleStyle>
    <p:bodyStyle>
      <a:lvl1pPr marL="0" marR="0" indent="0" algn="l" defTabSz="914400" rtl="0" eaLnBrk="1" fontAlgn="auto" latinLnBrk="0" hangingPunct="1">
        <a:lnSpc>
          <a:spcPct val="100000"/>
        </a:lnSpc>
        <a:spcBef>
          <a:spcPct val="20000"/>
        </a:spcBef>
        <a:spcAft>
          <a:spcPts val="0"/>
        </a:spcAft>
        <a:buClrTx/>
        <a:buSzTx/>
        <a:buFontTx/>
        <a:buNone/>
        <a:tabLst/>
        <a:defRPr sz="3200" kern="1200" spc="-150">
          <a:solidFill>
            <a:schemeClr val="bg1"/>
          </a:solidFill>
          <a:latin typeface="Segoe UI Light" panose="020B0502040204020203" pitchFamily="34" charset="0"/>
          <a:ea typeface="+mn-ea"/>
          <a:cs typeface="Segoe UI Light" panose="020B0502040204020203"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800" kern="1200" spc="-150">
          <a:solidFill>
            <a:schemeClr val="bg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400" kern="1200" spc="-150">
          <a:solidFill>
            <a:schemeClr val="bg1"/>
          </a:solidFill>
          <a:latin typeface="Segoe UI Light" panose="020B0502040204020203" pitchFamily="34" charset="0"/>
          <a:ea typeface="+mn-ea"/>
          <a:cs typeface="Segoe UI Light" panose="020B0502040204020203" pitchFamily="34" charset="0"/>
        </a:defRPr>
      </a:lvl3pPr>
      <a:lvl4pPr marL="16002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000" kern="1200" spc="-150">
          <a:solidFill>
            <a:schemeClr val="bg1"/>
          </a:solidFill>
          <a:latin typeface="Segoe UI Light" panose="020B0502040204020203" pitchFamily="34" charset="0"/>
          <a:ea typeface="+mn-ea"/>
          <a:cs typeface="Segoe UI Light" panose="020B0502040204020203" pitchFamily="34" charset="0"/>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000" kern="1200" spc="-15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9.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4.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grpSp>
        <p:nvGrpSpPr>
          <p:cNvPr id="19" name="Group 18"/>
          <p:cNvGrpSpPr/>
          <p:nvPr/>
        </p:nvGrpSpPr>
        <p:grpSpPr>
          <a:xfrm>
            <a:off x="4799013" y="4191001"/>
            <a:ext cx="6859587" cy="2286001"/>
            <a:chOff x="1946564" y="4038600"/>
            <a:chExt cx="6859587" cy="2286001"/>
          </a:xfrm>
        </p:grpSpPr>
        <p:sp>
          <p:nvSpPr>
            <p:cNvPr id="12" name="Rectangle 11"/>
            <p:cNvSpPr/>
            <p:nvPr/>
          </p:nvSpPr>
          <p:spPr bwMode="auto">
            <a:xfrm>
              <a:off x="1946564" y="4648201"/>
              <a:ext cx="6859587" cy="1676400"/>
            </a:xfrm>
            <a:prstGeom prst="rect">
              <a:avLst/>
            </a:prstGeom>
            <a:solidFill>
              <a:srgbClr val="DC3C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txBox="1">
              <a:spLocks/>
            </p:cNvSpPr>
            <p:nvPr/>
          </p:nvSpPr>
          <p:spPr>
            <a:xfrm>
              <a:off x="2098964" y="4038600"/>
              <a:ext cx="6589423" cy="1219199"/>
            </a:xfrm>
            <a:prstGeom prst="rect">
              <a:avLst/>
            </a:prstGeom>
            <a:noFill/>
            <a:ln>
              <a:noFill/>
            </a:ln>
          </p:spPr>
          <p:txBody>
            <a:bodyPr vert="horz" lIns="91440" tIns="45720" rIns="91440" bIns="45720" rtlCol="0" anchor="b">
              <a:noAutofit/>
            </a:bodyPr>
            <a:lstStyle>
              <a:lvl1pPr algn="r" defTabSz="914400" rtl="0" eaLnBrk="1" latinLnBrk="0" hangingPunct="1">
                <a:spcBef>
                  <a:spcPct val="0"/>
                </a:spcBef>
                <a:buNone/>
                <a:defRPr sz="5400" kern="1200" spc="-300">
                  <a:solidFill>
                    <a:schemeClr val="bg1"/>
                  </a:solidFill>
                  <a:latin typeface="Segoe UI Light" panose="020B0502040204020203" pitchFamily="34" charset="0"/>
                  <a:ea typeface="+mj-ea"/>
                  <a:cs typeface="Segoe UI Light" panose="020B0502040204020203" pitchFamily="34" charset="0"/>
                </a:defRPr>
              </a:lvl1pPr>
            </a:lstStyle>
            <a:p>
              <a:pPr algn="l"/>
              <a:r>
                <a:rPr lang="en-US" sz="3600" b="1" spc="-100" dirty="0" smtClean="0"/>
                <a:t>Azure Service </a:t>
              </a:r>
              <a:r>
                <a:rPr lang="en-US" sz="3600" b="1" spc="-100" dirty="0" err="1" smtClean="0"/>
                <a:t>Fabric</a:t>
              </a:r>
              <a:r>
                <a:rPr lang="en-US" sz="2000" b="1" spc="-100" baseline="80000" dirty="0" err="1" smtClean="0">
                  <a:latin typeface="Segoe UI Black" panose="020B0A02040204020203" pitchFamily="34" charset="0"/>
                  <a:ea typeface="Segoe UI Black" panose="020B0A02040204020203" pitchFamily="34" charset="0"/>
                  <a:cs typeface="Segoe UI Black" panose="020B0A02040204020203" pitchFamily="34" charset="0"/>
                </a:rPr>
                <a:t>PREVIEW</a:t>
              </a:r>
              <a:r>
                <a:rPr lang="en-US" sz="3600" b="1" spc="-100" dirty="0" smtClean="0"/>
                <a:t> Overview</a:t>
              </a:r>
              <a:endParaRPr lang="en-US" sz="3600" b="1" spc="-100" dirty="0"/>
            </a:p>
          </p:txBody>
        </p:sp>
        <p:sp>
          <p:nvSpPr>
            <p:cNvPr id="14" name="Text Placeholder 2"/>
            <p:cNvSpPr txBox="1">
              <a:spLocks/>
            </p:cNvSpPr>
            <p:nvPr/>
          </p:nvSpPr>
          <p:spPr>
            <a:xfrm>
              <a:off x="2098964" y="5562600"/>
              <a:ext cx="6019799" cy="7620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3200" kern="1200" spc="-150">
                  <a:solidFill>
                    <a:schemeClr val="bg1"/>
                  </a:solidFill>
                  <a:latin typeface="Segoe UI Light" panose="020B0502040204020203" pitchFamily="34" charset="0"/>
                  <a:ea typeface="+mn-ea"/>
                  <a:cs typeface="Segoe UI Light" panose="020B0502040204020203"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800" kern="1200" spc="-150">
                  <a:solidFill>
                    <a:schemeClr val="bg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400" kern="1200" spc="-150">
                  <a:solidFill>
                    <a:schemeClr val="bg1"/>
                  </a:solidFill>
                  <a:latin typeface="Segoe UI Light" panose="020B0502040204020203" pitchFamily="34" charset="0"/>
                  <a:ea typeface="+mn-ea"/>
                  <a:cs typeface="Segoe UI Light" panose="020B0502040204020203" pitchFamily="34" charset="0"/>
                </a:defRPr>
              </a:lvl3pPr>
              <a:lvl4pPr marL="16002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000" kern="1200" spc="-150">
                  <a:solidFill>
                    <a:schemeClr val="bg1"/>
                  </a:solidFill>
                  <a:latin typeface="Segoe UI Light" panose="020B0502040204020203" pitchFamily="34" charset="0"/>
                  <a:ea typeface="+mn-ea"/>
                  <a:cs typeface="Segoe UI Light" panose="020B0502040204020203" pitchFamily="34" charset="0"/>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000" kern="1200" spc="-15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João Pedro Martins</a:t>
              </a:r>
            </a:p>
            <a:p>
              <a:r>
                <a:rPr lang="en-US" sz="1600" spc="0" dirty="0"/>
                <a:t>26.Mar.2016</a:t>
              </a:r>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5412" y="5536660"/>
            <a:ext cx="1143000" cy="787940"/>
          </a:xfrm>
          <a:prstGeom prst="rect">
            <a:avLst/>
          </a:prstGeom>
        </p:spPr>
      </p:pic>
    </p:spTree>
    <p:extLst>
      <p:ext uri="{BB962C8B-B14F-4D97-AF65-F5344CB8AC3E}">
        <p14:creationId xmlns:p14="http://schemas.microsoft.com/office/powerpoint/2010/main" val="24784509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6170702" y="2233767"/>
            <a:ext cx="5827920" cy="3361593"/>
          </a:xfrm>
          <a:prstGeom prst="roundRect">
            <a:avLst/>
          </a:prstGeom>
          <a:solidFill>
            <a:srgbClr val="00B0F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ounded Rectangle 4"/>
          <p:cNvSpPr/>
          <p:nvPr/>
        </p:nvSpPr>
        <p:spPr bwMode="auto">
          <a:xfrm>
            <a:off x="222610" y="2221739"/>
            <a:ext cx="5827920" cy="3361593"/>
          </a:xfrm>
          <a:prstGeom prst="roundRect">
            <a:avLst/>
          </a:prstGeom>
          <a:solidFill>
            <a:srgbClr val="00B0F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Service Fabric vs. Cloud Services</a:t>
            </a:r>
            <a:endParaRPr lang="en-US" dirty="0"/>
          </a:p>
        </p:txBody>
      </p:sp>
      <p:pic>
        <p:nvPicPr>
          <p:cNvPr id="3" name="Picture 2"/>
          <p:cNvPicPr>
            <a:picLocks noChangeAspect="1"/>
          </p:cNvPicPr>
          <p:nvPr/>
        </p:nvPicPr>
        <p:blipFill>
          <a:blip r:embed="rId3"/>
          <a:stretch>
            <a:fillRect/>
          </a:stretch>
        </p:blipFill>
        <p:spPr>
          <a:xfrm>
            <a:off x="439549" y="2976585"/>
            <a:ext cx="5453251" cy="1875956"/>
          </a:xfrm>
          <a:prstGeom prst="rect">
            <a:avLst/>
          </a:prstGeom>
        </p:spPr>
      </p:pic>
      <p:pic>
        <p:nvPicPr>
          <p:cNvPr id="4" name="Picture 3"/>
          <p:cNvPicPr>
            <a:picLocks noChangeAspect="1"/>
          </p:cNvPicPr>
          <p:nvPr/>
        </p:nvPicPr>
        <p:blipFill>
          <a:blip r:embed="rId4"/>
          <a:stretch>
            <a:fillRect/>
          </a:stretch>
        </p:blipFill>
        <p:spPr>
          <a:xfrm>
            <a:off x="6866846" y="2623919"/>
            <a:ext cx="4742023" cy="2557231"/>
          </a:xfrm>
          <a:prstGeom prst="rect">
            <a:avLst/>
          </a:prstGeom>
        </p:spPr>
      </p:pic>
      <p:sp>
        <p:nvSpPr>
          <p:cNvPr id="8" name="TextBox 7"/>
          <p:cNvSpPr txBox="1"/>
          <p:nvPr/>
        </p:nvSpPr>
        <p:spPr>
          <a:xfrm>
            <a:off x="2151864" y="1709272"/>
            <a:ext cx="213621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Cloud Services</a:t>
            </a:r>
          </a:p>
        </p:txBody>
      </p:sp>
      <p:sp>
        <p:nvSpPr>
          <p:cNvPr id="9" name="TextBox 8"/>
          <p:cNvSpPr txBox="1"/>
          <p:nvPr/>
        </p:nvSpPr>
        <p:spPr>
          <a:xfrm>
            <a:off x="8060671" y="1709272"/>
            <a:ext cx="204798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Service Fabric</a:t>
            </a:r>
          </a:p>
        </p:txBody>
      </p:sp>
      <p:sp>
        <p:nvSpPr>
          <p:cNvPr id="11" name="Right Arrow 10"/>
          <p:cNvSpPr/>
          <p:nvPr/>
        </p:nvSpPr>
        <p:spPr>
          <a:xfrm>
            <a:off x="4557114" y="1563805"/>
            <a:ext cx="3291485" cy="72458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evolution</a:t>
            </a:r>
            <a:endParaRPr lang="pt-PT" dirty="0"/>
          </a:p>
        </p:txBody>
      </p:sp>
    </p:spTree>
    <p:extLst>
      <p:ext uri="{BB962C8B-B14F-4D97-AF65-F5344CB8AC3E}">
        <p14:creationId xmlns:p14="http://schemas.microsoft.com/office/powerpoint/2010/main" val="135918035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4714554" y="1946573"/>
            <a:ext cx="6015254" cy="4086418"/>
          </a:xfrm>
          <a:prstGeom prst="ellipse">
            <a:avLst/>
          </a:prstGeom>
          <a:noFill/>
          <a:ln w="38100">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204" y="1589822"/>
            <a:ext cx="2793323" cy="298373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277" y="3265296"/>
            <a:ext cx="2793323" cy="298373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7739" y="1589822"/>
            <a:ext cx="2793323" cy="298373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39" y="3330273"/>
            <a:ext cx="2793323" cy="298373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504" y="216811"/>
            <a:ext cx="2793323" cy="298373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881" y="4703284"/>
            <a:ext cx="2793323" cy="2983735"/>
          </a:xfrm>
          <a:prstGeom prst="rect">
            <a:avLst/>
          </a:prstGeom>
        </p:spPr>
      </p:pic>
      <p:sp>
        <p:nvSpPr>
          <p:cNvPr id="32" name="Content Placeholder 5"/>
          <p:cNvSpPr txBox="1">
            <a:spLocks/>
          </p:cNvSpPr>
          <p:nvPr/>
        </p:nvSpPr>
        <p:spPr>
          <a:xfrm>
            <a:off x="169983" y="1038534"/>
            <a:ext cx="4506677" cy="307759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37" dirty="0">
                <a:gradFill>
                  <a:gsLst>
                    <a:gs pos="1250">
                      <a:srgbClr val="FFFFFF"/>
                    </a:gs>
                    <a:gs pos="100000">
                      <a:srgbClr val="FFFFFF"/>
                    </a:gs>
                  </a:gsLst>
                  <a:lin ang="5400000" scaled="0"/>
                </a:gradFill>
              </a:rPr>
              <a:t>A set of machines that Service Fabric stitches together to form a cluster</a:t>
            </a:r>
          </a:p>
          <a:p>
            <a:pPr marL="0" indent="0">
              <a:buNone/>
            </a:pPr>
            <a:endParaRPr lang="en-US" sz="3137" dirty="0">
              <a:gradFill>
                <a:gsLst>
                  <a:gs pos="1250">
                    <a:srgbClr val="FFFFFF"/>
                  </a:gs>
                  <a:gs pos="100000">
                    <a:srgbClr val="FFFFFF"/>
                  </a:gs>
                </a:gsLst>
                <a:lin ang="5400000" scaled="0"/>
              </a:gradFill>
            </a:endParaRPr>
          </a:p>
          <a:p>
            <a:pPr marL="0" indent="0">
              <a:buNone/>
            </a:pPr>
            <a:r>
              <a:rPr lang="en-US" sz="3137" dirty="0">
                <a:gradFill>
                  <a:gsLst>
                    <a:gs pos="1250">
                      <a:srgbClr val="FFFFFF"/>
                    </a:gs>
                    <a:gs pos="100000">
                      <a:srgbClr val="FFFFFF"/>
                    </a:gs>
                  </a:gsLst>
                  <a:lin ang="5400000" scaled="0"/>
                </a:gradFill>
              </a:rPr>
              <a:t>Clusters can scale to</a:t>
            </a:r>
          </a:p>
          <a:p>
            <a:pPr marL="0" indent="0">
              <a:buNone/>
            </a:pPr>
            <a:r>
              <a:rPr lang="en-US" sz="3137" dirty="0">
                <a:gradFill>
                  <a:gsLst>
                    <a:gs pos="1250">
                      <a:srgbClr val="FFFFFF"/>
                    </a:gs>
                    <a:gs pos="100000">
                      <a:srgbClr val="FFFFFF"/>
                    </a:gs>
                  </a:gsLst>
                  <a:lin ang="5400000" scaled="0"/>
                </a:gradFill>
              </a:rPr>
              <a:t>1000s of machines</a:t>
            </a:r>
          </a:p>
        </p:txBody>
      </p:sp>
      <p:sp>
        <p:nvSpPr>
          <p:cNvPr id="33" name="Title 4"/>
          <p:cNvSpPr>
            <a:spLocks noGrp="1"/>
          </p:cNvSpPr>
          <p:nvPr>
            <p:ph type="title"/>
          </p:nvPr>
        </p:nvSpPr>
        <p:spPr>
          <a:xfrm>
            <a:off x="119835" y="324094"/>
            <a:ext cx="11655840" cy="899537"/>
          </a:xfrm>
        </p:spPr>
        <p:txBody>
          <a:bodyPr>
            <a:normAutofit fontScale="90000"/>
          </a:bodyPr>
          <a:lstStyle/>
          <a:p>
            <a:r>
              <a:rPr lang="en-US" dirty="0" smtClean="0"/>
              <a:t>Cluster: A federation of machines</a:t>
            </a:r>
            <a:endParaRPr lang="en-US" dirty="0"/>
          </a:p>
        </p:txBody>
      </p:sp>
      <p:sp>
        <p:nvSpPr>
          <p:cNvPr id="34" name="Oval 33"/>
          <p:cNvSpPr/>
          <p:nvPr/>
        </p:nvSpPr>
        <p:spPr>
          <a:xfrm>
            <a:off x="4681070" y="2808944"/>
            <a:ext cx="846547" cy="522434"/>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5" name="Oval 34"/>
          <p:cNvSpPr/>
          <p:nvPr/>
        </p:nvSpPr>
        <p:spPr>
          <a:xfrm>
            <a:off x="4511432" y="4452849"/>
            <a:ext cx="846547" cy="522434"/>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6" name="Oval 35"/>
          <p:cNvSpPr/>
          <p:nvPr/>
        </p:nvSpPr>
        <p:spPr>
          <a:xfrm>
            <a:off x="7369745" y="5901500"/>
            <a:ext cx="846547" cy="522434"/>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7" name="Oval 36"/>
          <p:cNvSpPr/>
          <p:nvPr/>
        </p:nvSpPr>
        <p:spPr>
          <a:xfrm>
            <a:off x="10002131" y="4573557"/>
            <a:ext cx="846547" cy="522434"/>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8" name="Oval 37"/>
          <p:cNvSpPr/>
          <p:nvPr/>
        </p:nvSpPr>
        <p:spPr>
          <a:xfrm>
            <a:off x="9870628" y="2807839"/>
            <a:ext cx="846547" cy="522434"/>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
        <p:nvSpPr>
          <p:cNvPr id="39" name="Oval 38"/>
          <p:cNvSpPr/>
          <p:nvPr/>
        </p:nvSpPr>
        <p:spPr>
          <a:xfrm>
            <a:off x="7347862" y="1602911"/>
            <a:ext cx="846547" cy="522434"/>
          </a:xfrm>
          <a:prstGeom prst="ellips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Node</a:t>
            </a:r>
          </a:p>
        </p:txBody>
      </p:sp>
    </p:spTree>
    <p:extLst>
      <p:ext uri="{BB962C8B-B14F-4D97-AF65-F5344CB8AC3E}">
        <p14:creationId xmlns:p14="http://schemas.microsoft.com/office/powerpoint/2010/main" val="185758584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682699" y="1303007"/>
            <a:ext cx="7021994" cy="4706229"/>
          </a:xfrm>
          <a:prstGeom prst="ellipse">
            <a:avLst/>
          </a:prstGeom>
          <a:noFill/>
          <a:ln w="38100">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277" y="892145"/>
            <a:ext cx="3260827" cy="34362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1211" y="-388295"/>
            <a:ext cx="3260827" cy="343629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773" y="2821748"/>
            <a:ext cx="3260827" cy="343629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278" y="4593654"/>
            <a:ext cx="3260827" cy="343629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799" y="892145"/>
            <a:ext cx="3260827" cy="343629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6478" y="2896580"/>
            <a:ext cx="3260827" cy="3436295"/>
          </a:xfrm>
          <a:prstGeom prst="rect">
            <a:avLst/>
          </a:prstGeom>
        </p:spPr>
      </p:pic>
      <p:sp>
        <p:nvSpPr>
          <p:cNvPr id="49" name="Title 2"/>
          <p:cNvSpPr>
            <a:spLocks noGrp="1"/>
          </p:cNvSpPr>
          <p:nvPr>
            <p:ph type="title"/>
          </p:nvPr>
        </p:nvSpPr>
        <p:spPr>
          <a:xfrm>
            <a:off x="169153" y="303242"/>
            <a:ext cx="11655840" cy="899537"/>
          </a:xfrm>
        </p:spPr>
        <p:txBody>
          <a:bodyPr>
            <a:normAutofit fontScale="90000"/>
          </a:bodyPr>
          <a:lstStyle/>
          <a:p>
            <a:r>
              <a:rPr lang="en-US" dirty="0" smtClean="0"/>
              <a:t>Cluster: </a:t>
            </a:r>
            <a:r>
              <a:rPr lang="en-US" dirty="0"/>
              <a:t>S</a:t>
            </a:r>
            <a:r>
              <a:rPr lang="en-US" dirty="0" smtClean="0"/>
              <a:t>ystem view</a:t>
            </a:r>
            <a:endParaRPr lang="en-US" dirty="0"/>
          </a:p>
        </p:txBody>
      </p:sp>
      <p:grpSp>
        <p:nvGrpSpPr>
          <p:cNvPr id="3" name="Group 2"/>
          <p:cNvGrpSpPr/>
          <p:nvPr/>
        </p:nvGrpSpPr>
        <p:grpSpPr>
          <a:xfrm>
            <a:off x="83625" y="1651558"/>
            <a:ext cx="3733356" cy="4752876"/>
            <a:chOff x="33194" y="877171"/>
            <a:chExt cx="3808218" cy="4848181"/>
          </a:xfrm>
        </p:grpSpPr>
        <p:sp>
          <p:nvSpPr>
            <p:cNvPr id="50" name="Content Placeholder 6"/>
            <p:cNvSpPr txBox="1">
              <a:spLocks/>
            </p:cNvSpPr>
            <p:nvPr/>
          </p:nvSpPr>
          <p:spPr>
            <a:xfrm>
              <a:off x="33194" y="877171"/>
              <a:ext cx="3808218" cy="11878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rgbClr val="FFFFFF"/>
                  </a:solidFill>
                  <a:latin typeface="Segoe UI"/>
                </a:rPr>
                <a:t>System Services</a:t>
              </a:r>
            </a:p>
            <a:p>
              <a:pPr marL="0" indent="0">
                <a:buNone/>
              </a:pPr>
              <a:r>
                <a:rPr lang="en-US" sz="2353" dirty="0">
                  <a:solidFill>
                    <a:srgbClr val="FFFFFF"/>
                  </a:solidFill>
                  <a:latin typeface="Segoe UI"/>
                </a:rPr>
                <a:t> </a:t>
              </a:r>
            </a:p>
            <a:p>
              <a:pPr marL="0" indent="0">
                <a:buNone/>
              </a:pPr>
              <a:r>
                <a:rPr lang="en-US" sz="2353" dirty="0">
                  <a:solidFill>
                    <a:srgbClr val="FFFFFF"/>
                  </a:solidFill>
                  <a:latin typeface="Segoe UI"/>
                </a:rPr>
                <a:t>          Failover </a:t>
              </a:r>
            </a:p>
            <a:p>
              <a:pPr marL="0" indent="0">
                <a:buNone/>
              </a:pP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Cluster </a:t>
              </a:r>
            </a:p>
            <a:p>
              <a:pPr marL="0" indent="0">
                <a:buNone/>
              </a:pPr>
              <a:r>
                <a:rPr lang="en-US" sz="2353" dirty="0">
                  <a:solidFill>
                    <a:srgbClr val="FFFFFF"/>
                  </a:solidFill>
                  <a:latin typeface="Segoe UI"/>
                </a:rPr>
                <a:t>           manager</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Naming</a:t>
              </a:r>
            </a:p>
            <a:p>
              <a:pPr marL="0" indent="0">
                <a:buNone/>
              </a:pPr>
              <a:endParaRPr lang="en-US" sz="2353" dirty="0">
                <a:solidFill>
                  <a:srgbClr val="FFFFFF"/>
                </a:solidFill>
                <a:latin typeface="Segoe UI"/>
              </a:endParaRPr>
            </a:p>
            <a:p>
              <a:pPr marL="0" indent="0">
                <a:buNone/>
              </a:pPr>
              <a:r>
                <a:rPr lang="en-US" sz="2353" dirty="0">
                  <a:solidFill>
                    <a:srgbClr val="FFFFFF"/>
                  </a:solidFill>
                  <a:latin typeface="Segoe UI"/>
                </a:rPr>
                <a:t>           Image </a:t>
              </a:r>
            </a:p>
            <a:p>
              <a:pPr marL="0" indent="0">
                <a:buNone/>
              </a:pPr>
              <a:r>
                <a:rPr lang="en-US" sz="2353" dirty="0">
                  <a:solidFill>
                    <a:srgbClr val="FFFFFF"/>
                  </a:solidFill>
                  <a:latin typeface="Segoe UI"/>
                </a:rPr>
                <a:t>           store</a:t>
              </a:r>
            </a:p>
            <a:p>
              <a:pPr marL="0" indent="0">
                <a:buNone/>
              </a:pPr>
              <a:endParaRPr lang="en-US" sz="2353" dirty="0">
                <a:solidFill>
                  <a:srgbClr val="FFFFFF"/>
                </a:solidFill>
                <a:latin typeface="Segoe UI"/>
              </a:endParaRPr>
            </a:p>
          </p:txBody>
        </p:sp>
        <p:pic>
          <p:nvPicPr>
            <p:cNvPr id="51" name="Picture 50"/>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725" y="1796959"/>
              <a:ext cx="623614" cy="623614"/>
            </a:xfrm>
            <a:prstGeom prst="rect">
              <a:avLst/>
            </a:prstGeom>
          </p:spPr>
        </p:pic>
        <p:pic>
          <p:nvPicPr>
            <p:cNvPr id="52" name="Picture 51"/>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4019" y="2924402"/>
              <a:ext cx="780290" cy="780290"/>
            </a:xfrm>
            <a:prstGeom prst="rect">
              <a:avLst/>
            </a:prstGeom>
          </p:spPr>
        </p:pic>
        <p:pic>
          <p:nvPicPr>
            <p:cNvPr id="54" name="Picture 5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5938" y="3878262"/>
              <a:ext cx="780290" cy="780290"/>
            </a:xfrm>
            <a:prstGeom prst="rect">
              <a:avLst/>
            </a:prstGeom>
          </p:spPr>
        </p:pic>
        <p:pic>
          <p:nvPicPr>
            <p:cNvPr id="2" name="Picture 1"/>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5938" y="4945062"/>
              <a:ext cx="780290" cy="780290"/>
            </a:xfrm>
            <a:prstGeom prst="rect">
              <a:avLst/>
            </a:prstGeom>
          </p:spPr>
        </p:pic>
      </p:grpSp>
      <p:pic>
        <p:nvPicPr>
          <p:cNvPr id="16" name="Picture 1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08576" y="912645"/>
            <a:ext cx="611355" cy="611355"/>
          </a:xfrm>
          <a:prstGeom prst="rect">
            <a:avLst/>
          </a:prstGeom>
        </p:spPr>
      </p:pic>
      <p:pic>
        <p:nvPicPr>
          <p:cNvPr id="17" name="Picture 1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48731" y="2142785"/>
            <a:ext cx="611355" cy="611355"/>
          </a:xfrm>
          <a:prstGeom prst="rect">
            <a:avLst/>
          </a:prstGeom>
        </p:spPr>
      </p:pic>
      <p:pic>
        <p:nvPicPr>
          <p:cNvPr id="18" name="Picture 17"/>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66382" y="4165202"/>
            <a:ext cx="611355" cy="611355"/>
          </a:xfrm>
          <a:prstGeom prst="rect">
            <a:avLst/>
          </a:prstGeom>
        </p:spPr>
      </p:pic>
      <p:pic>
        <p:nvPicPr>
          <p:cNvPr id="19" name="Picture 1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55045" y="2047708"/>
            <a:ext cx="764951" cy="764951"/>
          </a:xfrm>
          <a:prstGeom prst="rect">
            <a:avLst/>
          </a:prstGeom>
        </p:spPr>
      </p:pic>
      <p:pic>
        <p:nvPicPr>
          <p:cNvPr id="20" name="Picture 19"/>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19400" y="3974350"/>
            <a:ext cx="764951" cy="764951"/>
          </a:xfrm>
          <a:prstGeom prst="rect">
            <a:avLst/>
          </a:prstGeom>
        </p:spPr>
      </p:pic>
      <p:pic>
        <p:nvPicPr>
          <p:cNvPr id="21" name="Picture 20"/>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67400" y="5786074"/>
            <a:ext cx="764951" cy="764951"/>
          </a:xfrm>
          <a:prstGeom prst="rect">
            <a:avLst/>
          </a:prstGeom>
        </p:spPr>
      </p:pic>
      <p:pic>
        <p:nvPicPr>
          <p:cNvPr id="22" name="Picture 2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811325" y="5788249"/>
            <a:ext cx="764951" cy="764951"/>
          </a:xfrm>
          <a:prstGeom prst="rect">
            <a:avLst/>
          </a:prstGeom>
        </p:spPr>
      </p:pic>
      <p:pic>
        <p:nvPicPr>
          <p:cNvPr id="23" name="Picture 2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8992931" y="4023236"/>
            <a:ext cx="764951" cy="764951"/>
          </a:xfrm>
          <a:prstGeom prst="rect">
            <a:avLst/>
          </a:prstGeom>
        </p:spPr>
      </p:pic>
      <p:pic>
        <p:nvPicPr>
          <p:cNvPr id="24" name="Picture 2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13706" y="3974350"/>
            <a:ext cx="764951" cy="764951"/>
          </a:xfrm>
          <a:prstGeom prst="rect">
            <a:avLst/>
          </a:prstGeom>
        </p:spPr>
      </p:pic>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960477" y="2089317"/>
            <a:ext cx="647339" cy="647339"/>
          </a:xfrm>
          <a:prstGeom prst="rect">
            <a:avLst/>
          </a:prstGeom>
        </p:spPr>
      </p:pic>
      <p:pic>
        <p:nvPicPr>
          <p:cNvPr id="27" name="Picture 2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59741" y="875142"/>
            <a:ext cx="647339" cy="647339"/>
          </a:xfrm>
          <a:prstGeom prst="rect">
            <a:avLst/>
          </a:prstGeom>
        </p:spPr>
      </p:pic>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891539" y="2122546"/>
            <a:ext cx="647339" cy="647339"/>
          </a:xfrm>
          <a:prstGeom prst="rect">
            <a:avLst/>
          </a:prstGeom>
        </p:spPr>
      </p:pic>
    </p:spTree>
    <p:custDataLst>
      <p:tags r:id="rId1"/>
    </p:custDataLst>
    <p:extLst>
      <p:ext uri="{BB962C8B-B14F-4D97-AF65-F5344CB8AC3E}">
        <p14:creationId xmlns:p14="http://schemas.microsoft.com/office/powerpoint/2010/main" val="395818948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Rectangle 4"/>
          <p:cNvSpPr>
            <a:spLocks noGrp="1" noChangeArrowheads="1"/>
          </p:cNvSpPr>
          <p:nvPr>
            <p:ph type="title"/>
          </p:nvPr>
        </p:nvSpPr>
        <p:spPr/>
        <p:txBody>
          <a:bodyPr/>
          <a:lstStyle/>
          <a:p>
            <a:r>
              <a:rPr lang="en-US" dirty="0" smtClean="0"/>
              <a:t>Reconfiguration</a:t>
            </a:r>
            <a:endParaRPr lang="en-US" dirty="0"/>
          </a:p>
        </p:txBody>
      </p:sp>
      <p:sp>
        <p:nvSpPr>
          <p:cNvPr id="540677" name="Rectangle 5"/>
          <p:cNvSpPr>
            <a:spLocks noGrp="1" noChangeArrowheads="1"/>
          </p:cNvSpPr>
          <p:nvPr>
            <p:ph sz="quarter" idx="4294967295"/>
          </p:nvPr>
        </p:nvSpPr>
        <p:spPr>
          <a:xfrm>
            <a:off x="508793" y="1194117"/>
            <a:ext cx="4893039" cy="2245993"/>
          </a:xfrm>
        </p:spPr>
        <p:txBody>
          <a:bodyPr>
            <a:noAutofit/>
          </a:bodyPr>
          <a:lstStyle/>
          <a:p>
            <a:pPr>
              <a:lnSpc>
                <a:spcPct val="90000"/>
              </a:lnSpc>
            </a:pPr>
            <a:r>
              <a:rPr lang="en-US" sz="2666" dirty="0"/>
              <a:t>Types of reconfiguration</a:t>
            </a:r>
          </a:p>
          <a:p>
            <a:pPr marL="840177" lvl="1" indent="-374588"/>
            <a:r>
              <a:rPr lang="en-US" sz="2400" dirty="0"/>
              <a:t>Primary failover</a:t>
            </a:r>
          </a:p>
          <a:p>
            <a:pPr marL="840177" lvl="1" indent="-374588"/>
            <a:r>
              <a:rPr lang="en-US" sz="2400" dirty="0"/>
              <a:t>Removing a failed secondary </a:t>
            </a:r>
          </a:p>
          <a:p>
            <a:pPr marL="840177" lvl="1" indent="-374588"/>
            <a:r>
              <a:rPr lang="en-US" sz="2400" dirty="0"/>
              <a:t>Adding recovered replica</a:t>
            </a:r>
          </a:p>
          <a:p>
            <a:pPr marL="840177" lvl="1" indent="-374588"/>
            <a:r>
              <a:rPr lang="en-US" sz="2400" dirty="0"/>
              <a:t>Building a new secondary</a:t>
            </a:r>
            <a:endParaRPr lang="en-US" sz="2666" dirty="0"/>
          </a:p>
          <a:p>
            <a:pPr>
              <a:lnSpc>
                <a:spcPct val="90000"/>
              </a:lnSpc>
              <a:buNone/>
            </a:pPr>
            <a:endParaRPr lang="en-US" sz="2666" dirty="0"/>
          </a:p>
        </p:txBody>
      </p:sp>
      <p:sp>
        <p:nvSpPr>
          <p:cNvPr id="540679" name="Freeform 7"/>
          <p:cNvSpPr>
            <a:spLocks/>
          </p:cNvSpPr>
          <p:nvPr/>
        </p:nvSpPr>
        <p:spPr bwMode="auto">
          <a:xfrm>
            <a:off x="4572216" y="3352811"/>
            <a:ext cx="7517334" cy="2057109"/>
          </a:xfrm>
          <a:custGeom>
            <a:avLst/>
            <a:gdLst/>
            <a:ahLst/>
            <a:cxnLst>
              <a:cxn ang="0">
                <a:pos x="0" y="576"/>
              </a:cxn>
              <a:cxn ang="0">
                <a:pos x="1200" y="0"/>
              </a:cxn>
              <a:cxn ang="0">
                <a:pos x="2400" y="576"/>
              </a:cxn>
            </a:cxnLst>
            <a:rect l="0" t="0" r="r" b="b"/>
            <a:pathLst>
              <a:path w="2400" h="576">
                <a:moveTo>
                  <a:pt x="0" y="576"/>
                </a:moveTo>
                <a:cubicBezTo>
                  <a:pt x="400" y="288"/>
                  <a:pt x="800" y="0"/>
                  <a:pt x="1200" y="0"/>
                </a:cubicBezTo>
                <a:cubicBezTo>
                  <a:pt x="1600" y="0"/>
                  <a:pt x="2200" y="480"/>
                  <a:pt x="2400" y="576"/>
                </a:cubicBezTo>
              </a:path>
            </a:pathLst>
          </a:custGeom>
          <a:ln w="57150">
            <a:headEnd/>
            <a:tailEnd/>
          </a:ln>
        </p:spPr>
        <p:style>
          <a:lnRef idx="1">
            <a:schemeClr val="accent6"/>
          </a:lnRef>
          <a:fillRef idx="0">
            <a:schemeClr val="accent6"/>
          </a:fillRef>
          <a:effectRef idx="0">
            <a:schemeClr val="accent6"/>
          </a:effectRef>
          <a:fontRef idx="minor">
            <a:schemeClr val="tx1"/>
          </a:fontRef>
        </p:style>
        <p:txBody>
          <a:bodyPr vert="horz" wrap="square" lIns="121903" tIns="60952" rIns="121903" bIns="60952" numCol="1" anchor="t" anchorCtr="0" compatLnSpc="1">
            <a:prstTxWarp prst="textNoShape">
              <a:avLst/>
            </a:prstTxWarp>
          </a:bodyPr>
          <a:lstStyle/>
          <a:p>
            <a:endParaRPr lang="en-US" sz="2400">
              <a:solidFill>
                <a:srgbClr val="FFFFFF"/>
              </a:solidFill>
            </a:endParaRPr>
          </a:p>
        </p:txBody>
      </p:sp>
      <p:sp>
        <p:nvSpPr>
          <p:cNvPr id="540680" name="Oval 8"/>
          <p:cNvSpPr>
            <a:spLocks noChangeArrowheads="1"/>
          </p:cNvSpPr>
          <p:nvPr/>
        </p:nvSpPr>
        <p:spPr bwMode="auto">
          <a:xfrm>
            <a:off x="7416613" y="2590920"/>
            <a:ext cx="1828541" cy="1371405"/>
          </a:xfrm>
          <a:prstGeom prst="ellipse">
            <a:avLst/>
          </a:prstGeom>
          <a:solidFill>
            <a:srgbClr val="FFCC66"/>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sp>
        <p:nvSpPr>
          <p:cNvPr id="540683" name="Oval 11"/>
          <p:cNvSpPr>
            <a:spLocks noChangeArrowheads="1"/>
          </p:cNvSpPr>
          <p:nvPr/>
        </p:nvSpPr>
        <p:spPr bwMode="auto">
          <a:xfrm>
            <a:off x="9549910"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5" name="Oval 13"/>
          <p:cNvSpPr>
            <a:spLocks noChangeArrowheads="1"/>
          </p:cNvSpPr>
          <p:nvPr/>
        </p:nvSpPr>
        <p:spPr bwMode="auto">
          <a:xfrm>
            <a:off x="10768937" y="4495649"/>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6" name="Oval 14"/>
          <p:cNvSpPr>
            <a:spLocks noChangeArrowheads="1"/>
          </p:cNvSpPr>
          <p:nvPr/>
        </p:nvSpPr>
        <p:spPr bwMode="auto">
          <a:xfrm>
            <a:off x="5791243" y="350519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687" name="Oval 15"/>
          <p:cNvSpPr>
            <a:spLocks noChangeArrowheads="1"/>
          </p:cNvSpPr>
          <p:nvPr/>
        </p:nvSpPr>
        <p:spPr bwMode="auto">
          <a:xfrm>
            <a:off x="4470632" y="4419460"/>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540707" name="Oval 35"/>
          <p:cNvSpPr>
            <a:spLocks noChangeArrowheads="1"/>
          </p:cNvSpPr>
          <p:nvPr/>
        </p:nvSpPr>
        <p:spPr bwMode="auto">
          <a:xfrm>
            <a:off x="9549909" y="3733757"/>
            <a:ext cx="1219027" cy="914270"/>
          </a:xfrm>
          <a:prstGeom prst="ellipse">
            <a:avLst/>
          </a:prstGeom>
          <a:solidFill>
            <a:srgbClr val="FFC000"/>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S</a:t>
            </a:r>
          </a:p>
        </p:txBody>
      </p:sp>
      <p:sp>
        <p:nvSpPr>
          <p:cNvPr id="15" name="TextBox 14"/>
          <p:cNvSpPr txBox="1"/>
          <p:nvPr/>
        </p:nvSpPr>
        <p:spPr>
          <a:xfrm>
            <a:off x="6441391" y="5522681"/>
            <a:ext cx="4165009" cy="755321"/>
          </a:xfrm>
          <a:prstGeom prst="rect">
            <a:avLst/>
          </a:prstGeom>
          <a:noFill/>
        </p:spPr>
        <p:txBody>
          <a:bodyPr wrap="square" rtlCol="0">
            <a:spAutoFit/>
          </a:bodyPr>
          <a:lstStyle/>
          <a:p>
            <a:pPr indent="-243800">
              <a:lnSpc>
                <a:spcPct val="90000"/>
              </a:lnSpc>
            </a:pPr>
            <a:r>
              <a:rPr lang="en-US" sz="2400" dirty="0">
                <a:solidFill>
                  <a:srgbClr val="FFFFFF"/>
                </a:solidFill>
              </a:rPr>
              <a:t>Must be safe in the presence of cascading failures </a:t>
            </a:r>
          </a:p>
        </p:txBody>
      </p:sp>
      <p:sp>
        <p:nvSpPr>
          <p:cNvPr id="16" name="Oval 15"/>
          <p:cNvSpPr>
            <a:spLocks noChangeArrowheads="1"/>
          </p:cNvSpPr>
          <p:nvPr/>
        </p:nvSpPr>
        <p:spPr bwMode="auto">
          <a:xfrm>
            <a:off x="3251604" y="3657568"/>
            <a:ext cx="1219027" cy="914270"/>
          </a:xfrm>
          <a:prstGeom prst="ellipse">
            <a:avLst/>
          </a:prstGeom>
          <a:solidFill>
            <a:schemeClr val="accent2">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B</a:t>
            </a:r>
          </a:p>
        </p:txBody>
      </p:sp>
      <p:sp>
        <p:nvSpPr>
          <p:cNvPr id="18" name="Oval 8"/>
          <p:cNvSpPr>
            <a:spLocks noChangeArrowheads="1"/>
          </p:cNvSpPr>
          <p:nvPr/>
        </p:nvSpPr>
        <p:spPr bwMode="auto">
          <a:xfrm>
            <a:off x="9236430" y="3389383"/>
            <a:ext cx="1828541" cy="1371405"/>
          </a:xfrm>
          <a:prstGeom prst="ellipse">
            <a:avLst/>
          </a:prstGeom>
          <a:solidFill>
            <a:schemeClr val="accent5">
              <a:lumMod val="60000"/>
              <a:lumOff val="40000"/>
            </a:schemeClr>
          </a:solidFill>
          <a:ln w="9525">
            <a:solidFill>
              <a:schemeClr val="tx1"/>
            </a:solidFill>
            <a:round/>
            <a:headEnd/>
            <a:tailEnd/>
          </a:ln>
          <a:effectLst/>
        </p:spPr>
        <p:txBody>
          <a:bodyPr vert="horz" wrap="none" lIns="121903" tIns="60952" rIns="121903" bIns="60952" numCol="1" anchor="ctr" anchorCtr="0" compatLnSpc="1">
            <a:prstTxWarp prst="textNoShape">
              <a:avLst/>
            </a:prstTxWarp>
          </a:bodyPr>
          <a:lstStyle/>
          <a:p>
            <a:pPr algn="ctr">
              <a:spcBef>
                <a:spcPct val="0"/>
              </a:spcBef>
            </a:pPr>
            <a:r>
              <a:rPr lang="en-US" sz="2400" dirty="0">
                <a:solidFill>
                  <a:srgbClr val="FFFFFF"/>
                </a:solidFill>
                <a:latin typeface="Arial" charset="0"/>
              </a:rPr>
              <a:t>P</a:t>
            </a:r>
          </a:p>
        </p:txBody>
      </p:sp>
      <p:grpSp>
        <p:nvGrpSpPr>
          <p:cNvPr id="2" name="Group 19"/>
          <p:cNvGrpSpPr/>
          <p:nvPr/>
        </p:nvGrpSpPr>
        <p:grpSpPr>
          <a:xfrm>
            <a:off x="7573288" y="1905216"/>
            <a:ext cx="1845991" cy="3200412"/>
            <a:chOff x="5680120" y="2049887"/>
            <a:chExt cx="1384689" cy="3200867"/>
          </a:xfrm>
        </p:grpSpPr>
        <p:sp>
          <p:nvSpPr>
            <p:cNvPr id="17" name="Rectangle 16"/>
            <p:cNvSpPr/>
            <p:nvPr/>
          </p:nvSpPr>
          <p:spPr>
            <a:xfrm>
              <a:off x="5680120" y="2049887"/>
              <a:ext cx="1244001" cy="3200867"/>
            </a:xfrm>
            <a:prstGeom prst="rect">
              <a:avLst/>
            </a:prstGeom>
            <a:noFill/>
          </p:spPr>
          <p:txBody>
            <a:bodyPr wrap="none" lIns="121903" tIns="60952" rIns="121903" bIns="60952">
              <a:spAutoFit/>
            </a:bodyPr>
            <a:lstStyle/>
            <a:p>
              <a:pPr algn="ctr"/>
              <a:r>
                <a:rPr lang="en-US" sz="19997" b="1" dirty="0">
                  <a:ln w="1905"/>
                  <a:solidFill>
                    <a:srgbClr val="FF0000"/>
                  </a:solidFill>
                  <a:effectLst>
                    <a:innerShdw blurRad="69850" dist="43180" dir="5400000">
                      <a:srgbClr val="000000">
                        <a:alpha val="65000"/>
                      </a:srgbClr>
                    </a:innerShdw>
                  </a:effectLst>
                </a:rPr>
                <a:t>X</a:t>
              </a:r>
            </a:p>
          </p:txBody>
        </p:sp>
        <p:sp>
          <p:nvSpPr>
            <p:cNvPr id="19" name="TextBox 18"/>
            <p:cNvSpPr txBox="1"/>
            <p:nvPr/>
          </p:nvSpPr>
          <p:spPr>
            <a:xfrm>
              <a:off x="6373368" y="2139696"/>
              <a:ext cx="691441" cy="461731"/>
            </a:xfrm>
            <a:prstGeom prst="rect">
              <a:avLst/>
            </a:prstGeom>
            <a:noFill/>
          </p:spPr>
          <p:txBody>
            <a:bodyPr wrap="none" rtlCol="0">
              <a:spAutoFit/>
            </a:bodyPr>
            <a:lstStyle/>
            <a:p>
              <a:r>
                <a:rPr lang="en-US" sz="2400" dirty="0">
                  <a:solidFill>
                    <a:srgbClr val="FF0000"/>
                  </a:solidFill>
                </a:rPr>
                <a:t>Failed</a:t>
              </a:r>
            </a:p>
          </p:txBody>
        </p:sp>
      </p:grpSp>
      <p:grpSp>
        <p:nvGrpSpPr>
          <p:cNvPr id="3" name="Group 22"/>
          <p:cNvGrpSpPr/>
          <p:nvPr/>
        </p:nvGrpSpPr>
        <p:grpSpPr>
          <a:xfrm>
            <a:off x="4529988" y="4381364"/>
            <a:ext cx="1150280" cy="2092544"/>
            <a:chOff x="3766274" y="4799810"/>
            <a:chExt cx="862833" cy="2092842"/>
          </a:xfrm>
          <a:solidFill>
            <a:srgbClr val="FFC000"/>
          </a:solidFill>
        </p:grpSpPr>
        <p:sp>
          <p:nvSpPr>
            <p:cNvPr id="21" name="Rectangle 20"/>
            <p:cNvSpPr/>
            <p:nvPr/>
          </p:nvSpPr>
          <p:spPr>
            <a:xfrm>
              <a:off x="3766274" y="4799810"/>
              <a:ext cx="862833" cy="2092842"/>
            </a:xfrm>
            <a:prstGeom prst="rect">
              <a:avLst/>
            </a:prstGeom>
            <a:noFill/>
          </p:spPr>
          <p:txBody>
            <a:bodyPr wrap="none" lIns="121903" tIns="60952" rIns="121903" bIns="60952">
              <a:spAutoFit/>
            </a:bodyPr>
            <a:lstStyle/>
            <a:p>
              <a:pPr algn="ctr"/>
              <a:r>
                <a:rPr lang="en-US" sz="12798" b="1" dirty="0">
                  <a:ln w="1905"/>
                  <a:solidFill>
                    <a:srgbClr val="FF0000"/>
                  </a:solidFill>
                  <a:effectLst>
                    <a:innerShdw blurRad="69850" dist="43180" dir="5400000">
                      <a:srgbClr val="000000">
                        <a:alpha val="65000"/>
                      </a:srgbClr>
                    </a:innerShdw>
                  </a:effectLst>
                </a:rPr>
                <a:t>X</a:t>
              </a:r>
            </a:p>
          </p:txBody>
        </p:sp>
        <p:sp>
          <p:nvSpPr>
            <p:cNvPr id="22" name="TextBox 21"/>
            <p:cNvSpPr txBox="1"/>
            <p:nvPr/>
          </p:nvSpPr>
          <p:spPr>
            <a:xfrm>
              <a:off x="3820258" y="4806966"/>
              <a:ext cx="691442" cy="461731"/>
            </a:xfrm>
            <a:prstGeom prst="rect">
              <a:avLst/>
            </a:prstGeom>
            <a:noFill/>
          </p:spPr>
          <p:txBody>
            <a:bodyPr wrap="none" rtlCol="0">
              <a:spAutoFit/>
            </a:bodyPr>
            <a:lstStyle/>
            <a:p>
              <a:r>
                <a:rPr lang="en-US" sz="2400" dirty="0">
                  <a:solidFill>
                    <a:srgbClr val="FF0000"/>
                  </a:solidFill>
                </a:rPr>
                <a:t>Failed</a:t>
              </a:r>
            </a:p>
          </p:txBody>
        </p:sp>
      </p:grpSp>
      <p:sp>
        <p:nvSpPr>
          <p:cNvPr id="7" name="Freeform 6"/>
          <p:cNvSpPr/>
          <p:nvPr/>
        </p:nvSpPr>
        <p:spPr>
          <a:xfrm>
            <a:off x="4369045" y="3165957"/>
            <a:ext cx="3047568" cy="682085"/>
          </a:xfrm>
          <a:custGeom>
            <a:avLst/>
            <a:gdLst>
              <a:gd name="connsiteX0" fmla="*/ 2286000 w 2286000"/>
              <a:gd name="connsiteY0" fmla="*/ 59881 h 682181"/>
              <a:gd name="connsiteX1" fmla="*/ 939800 w 2286000"/>
              <a:gd name="connsiteY1" fmla="*/ 59881 h 682181"/>
              <a:gd name="connsiteX2" fmla="*/ 0 w 2286000"/>
              <a:gd name="connsiteY2" fmla="*/ 682181 h 682181"/>
            </a:gdLst>
            <a:ahLst/>
            <a:cxnLst>
              <a:cxn ang="0">
                <a:pos x="connsiteX0" y="connsiteY0"/>
              </a:cxn>
              <a:cxn ang="0">
                <a:pos x="connsiteX1" y="connsiteY1"/>
              </a:cxn>
              <a:cxn ang="0">
                <a:pos x="connsiteX2" y="connsiteY2"/>
              </a:cxn>
            </a:cxnLst>
            <a:rect l="l" t="t" r="r" b="b"/>
            <a:pathLst>
              <a:path w="2286000" h="682181">
                <a:moveTo>
                  <a:pt x="2286000" y="59881"/>
                </a:moveTo>
                <a:cubicBezTo>
                  <a:pt x="1803400" y="8022"/>
                  <a:pt x="1320800" y="-43836"/>
                  <a:pt x="939800" y="59881"/>
                </a:cubicBezTo>
                <a:cubicBezTo>
                  <a:pt x="558800" y="163598"/>
                  <a:pt x="148167" y="584814"/>
                  <a:pt x="0" y="682181"/>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9" name="Freeform 8"/>
          <p:cNvSpPr/>
          <p:nvPr/>
        </p:nvSpPr>
        <p:spPr>
          <a:xfrm>
            <a:off x="9228223" y="3191137"/>
            <a:ext cx="914270" cy="250562"/>
          </a:xfrm>
          <a:custGeom>
            <a:avLst/>
            <a:gdLst>
              <a:gd name="connsiteX0" fmla="*/ 0 w 685800"/>
              <a:gd name="connsiteY0" fmla="*/ 21997 h 250597"/>
              <a:gd name="connsiteX1" fmla="*/ 419100 w 685800"/>
              <a:gd name="connsiteY1" fmla="*/ 21997 h 250597"/>
              <a:gd name="connsiteX2" fmla="*/ 685800 w 685800"/>
              <a:gd name="connsiteY2" fmla="*/ 250597 h 250597"/>
            </a:gdLst>
            <a:ahLst/>
            <a:cxnLst>
              <a:cxn ang="0">
                <a:pos x="connsiteX0" y="connsiteY0"/>
              </a:cxn>
              <a:cxn ang="0">
                <a:pos x="connsiteX1" y="connsiteY1"/>
              </a:cxn>
              <a:cxn ang="0">
                <a:pos x="connsiteX2" y="connsiteY2"/>
              </a:cxn>
            </a:cxnLst>
            <a:rect l="l" t="t" r="r" b="b"/>
            <a:pathLst>
              <a:path w="685800" h="250597">
                <a:moveTo>
                  <a:pt x="0" y="21997"/>
                </a:moveTo>
                <a:cubicBezTo>
                  <a:pt x="152400" y="2947"/>
                  <a:pt x="304800" y="-16103"/>
                  <a:pt x="419100" y="21997"/>
                </a:cubicBezTo>
                <a:cubicBezTo>
                  <a:pt x="533400" y="60097"/>
                  <a:pt x="609600" y="155347"/>
                  <a:pt x="685800" y="250597"/>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Tree>
    <p:custDataLst>
      <p:tags r:id="rId1"/>
    </p:custDataLst>
    <p:extLst>
      <p:ext uri="{BB962C8B-B14F-4D97-AF65-F5344CB8AC3E}">
        <p14:creationId xmlns:p14="http://schemas.microsoft.com/office/powerpoint/2010/main" val="3640369316"/>
      </p:ext>
    </p:extLst>
  </p:cSld>
  <p:clrMapOvr>
    <a:masterClrMapping/>
  </p:clrMapOvr>
  <mc:AlternateContent xmlns:mc="http://schemas.openxmlformats.org/markup-compatibility/2006" xmlns:p14="http://schemas.microsoft.com/office/powerpoint/2010/main">
    <mc:Choice Requires="p14">
      <p:transition spd="slow" p14:dur="1300" advTm="141028">
        <p14:pan/>
      </p:transition>
    </mc:Choice>
    <mc:Fallback xmlns="">
      <p:transition spd="slow" advTm="1410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67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06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06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06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06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06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0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67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540680"/>
                                        </p:tgtEl>
                                      </p:cBhvr>
                                    </p:animEffect>
                                    <p:set>
                                      <p:cBhvr>
                                        <p:cTn id="31" dur="1" fill="hold">
                                          <p:stCondLst>
                                            <p:cond delay="1999"/>
                                          </p:stCondLst>
                                        </p:cTn>
                                        <p:tgtEl>
                                          <p:spTgt spid="54068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2"/>
                                        </p:tgtEl>
                                      </p:cBhvr>
                                    </p:animEffect>
                                    <p:set>
                                      <p:cBhvr>
                                        <p:cTn id="34" dur="1" fill="hold">
                                          <p:stCondLst>
                                            <p:cond delay="1999"/>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15 -0.13333 " pathEditMode="relative" ptsTypes="AA">
                                      <p:cBhvr>
                                        <p:cTn id="38" dur="2000" fill="hold"/>
                                        <p:tgtEl>
                                          <p:spTgt spid="540683"/>
                                        </p:tgtEl>
                                        <p:attrNameLst>
                                          <p:attrName>ppt_x</p:attrName>
                                          <p:attrName>ppt_y</p:attrName>
                                        </p:attrNameLst>
                                      </p:cBhvr>
                                    </p:animMotion>
                                  </p:childTnLst>
                                </p:cTn>
                              </p:par>
                            </p:childTnLst>
                          </p:cTn>
                        </p:par>
                        <p:par>
                          <p:cTn id="39" fill="hold">
                            <p:stCondLst>
                              <p:cond delay="2000"/>
                            </p:stCondLst>
                            <p:childTnLst>
                              <p:par>
                                <p:cTn id="40" presetID="1" presetClass="entr" presetSubtype="0" fill="hold" grpId="2" nodeType="afterEffect">
                                  <p:stCondLst>
                                    <p:cond delay="0"/>
                                  </p:stCondLst>
                                  <p:childTnLst>
                                    <p:set>
                                      <p:cBhvr>
                                        <p:cTn id="41" dur="1" fill="hold">
                                          <p:stCondLst>
                                            <p:cond delay="0"/>
                                          </p:stCondLst>
                                        </p:cTn>
                                        <p:tgtEl>
                                          <p:spTgt spid="540680"/>
                                        </p:tgtEl>
                                        <p:attrNameLst>
                                          <p:attrName>style.visibility</p:attrName>
                                        </p:attrNameLst>
                                      </p:cBhvr>
                                      <p:to>
                                        <p:strVal val="visible"/>
                                      </p:to>
                                    </p:set>
                                  </p:childTnLst>
                                </p:cTn>
                              </p:par>
                              <p:par>
                                <p:cTn id="42" presetID="1" presetClass="exit" presetSubtype="0" fill="hold" grpId="2" nodeType="withEffect">
                                  <p:stCondLst>
                                    <p:cond delay="0"/>
                                  </p:stCondLst>
                                  <p:childTnLst>
                                    <p:set>
                                      <p:cBhvr>
                                        <p:cTn id="43" dur="1" fill="hold">
                                          <p:stCondLst>
                                            <p:cond delay="0"/>
                                          </p:stCondLst>
                                        </p:cTn>
                                        <p:tgtEl>
                                          <p:spTgt spid="54068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4067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54068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40677">
                                            <p:txEl>
                                              <p:pRg st="3" end="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6" presetClass="emph" presetSubtype="0" fill="hold" grpId="1" nodeType="clickEffect">
                                  <p:stCondLst>
                                    <p:cond delay="0"/>
                                  </p:stCondLst>
                                  <p:childTnLst>
                                    <p:animEffect transition="out" filter="fade">
                                      <p:cBhvr>
                                        <p:cTn id="73" dur="1000" tmFilter="0, 0; .2, .5; .8, .5; 1, 0"/>
                                        <p:tgtEl>
                                          <p:spTgt spid="9"/>
                                        </p:tgtEl>
                                      </p:cBhvr>
                                    </p:animEffect>
                                    <p:animScale>
                                      <p:cBhvr>
                                        <p:cTn id="74" dur="500" autoRev="1" fill="hold"/>
                                        <p:tgtEl>
                                          <p:spTgt spid="9"/>
                                        </p:tgtEl>
                                      </p:cBhvr>
                                      <p:by x="105000" y="105000"/>
                                    </p:animScale>
                                  </p:childTnLst>
                                </p:cTn>
                              </p:par>
                            </p:childTnLst>
                          </p:cTn>
                        </p:par>
                        <p:par>
                          <p:cTn id="75" fill="hold">
                            <p:stCondLst>
                              <p:cond delay="1000"/>
                            </p:stCondLst>
                            <p:childTnLst>
                              <p:par>
                                <p:cTn id="76" presetID="1" presetClass="exit" presetSubtype="0" fill="hold" grpId="2" nodeType="afterEffect">
                                  <p:stCondLst>
                                    <p:cond delay="0"/>
                                  </p:stCondLst>
                                  <p:childTnLst>
                                    <p:set>
                                      <p:cBhvr>
                                        <p:cTn id="77" dur="1" fill="hold">
                                          <p:stCondLst>
                                            <p:cond delay="0"/>
                                          </p:stCondLst>
                                        </p:cTn>
                                        <p:tgtEl>
                                          <p:spTgt spid="9"/>
                                        </p:tgtEl>
                                        <p:attrNameLst>
                                          <p:attrName>style.visibility</p:attrName>
                                        </p:attrNameLst>
                                      </p:cBhvr>
                                      <p:to>
                                        <p:strVal val="hidden"/>
                                      </p:to>
                                    </p:set>
                                  </p:childTnLst>
                                </p:cTn>
                              </p:par>
                            </p:childTnLst>
                          </p:cTn>
                        </p:par>
                        <p:par>
                          <p:cTn id="78" fill="hold">
                            <p:stCondLst>
                              <p:cond delay="1000"/>
                            </p:stCondLst>
                            <p:childTnLst>
                              <p:par>
                                <p:cTn id="79" presetID="6" presetClass="emph" presetSubtype="0" fill="hold" grpId="1" nodeType="afterEffect">
                                  <p:stCondLst>
                                    <p:cond delay="0"/>
                                  </p:stCondLst>
                                  <p:childTnLst>
                                    <p:animScale>
                                      <p:cBhvr>
                                        <p:cTn id="80" dur="1000" fill="hold"/>
                                        <p:tgtEl>
                                          <p:spTgt spid="18"/>
                                        </p:tgtEl>
                                      </p:cBhvr>
                                      <p:by x="75000" y="75000"/>
                                    </p:animScale>
                                  </p:childTnLst>
                                </p:cTn>
                              </p:par>
                            </p:childTnLst>
                          </p:cTn>
                        </p:par>
                        <p:par>
                          <p:cTn id="81" fill="hold">
                            <p:stCondLst>
                              <p:cond delay="2000"/>
                            </p:stCondLst>
                            <p:childTnLst>
                              <p:par>
                                <p:cTn id="82" presetID="1" presetClass="exit" presetSubtype="0" fill="hold" grpId="2" nodeType="after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par>
                          <p:cTn id="84" fill="hold">
                            <p:stCondLst>
                              <p:cond delay="2000"/>
                            </p:stCondLst>
                            <p:childTnLst>
                              <p:par>
                                <p:cTn id="85" presetID="1" presetClass="entr" presetSubtype="0" fill="hold" grpId="0" nodeType="afterEffect">
                                  <p:stCondLst>
                                    <p:cond delay="0"/>
                                  </p:stCondLst>
                                  <p:childTnLst>
                                    <p:set>
                                      <p:cBhvr>
                                        <p:cTn id="86" dur="1" fill="hold">
                                          <p:stCondLst>
                                            <p:cond delay="0"/>
                                          </p:stCondLst>
                                        </p:cTn>
                                        <p:tgtEl>
                                          <p:spTgt spid="54070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0677">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grpId="0" nodeType="clickEffect">
                                  <p:stCondLst>
                                    <p:cond delay="0"/>
                                  </p:stCondLst>
                                  <p:childTnLst>
                                    <p:animEffect transition="out" filter="fade">
                                      <p:cBhvr>
                                        <p:cTn id="102" dur="3000" tmFilter="0, 0; .2, .5; .8, .5; 1, 0"/>
                                        <p:tgtEl>
                                          <p:spTgt spid="7"/>
                                        </p:tgtEl>
                                      </p:cBhvr>
                                    </p:animEffect>
                                    <p:animScale>
                                      <p:cBhvr>
                                        <p:cTn id="103" dur="1500" autoRev="1" fill="hold"/>
                                        <p:tgtEl>
                                          <p:spTgt spid="7"/>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2" nodeType="clickEffect">
                                  <p:stCondLst>
                                    <p:cond delay="0"/>
                                  </p:stCondLst>
                                  <p:childTnLst>
                                    <p:set>
                                      <p:cBhvr>
                                        <p:cTn id="107" dur="1" fill="hold">
                                          <p:stCondLst>
                                            <p:cond delay="0"/>
                                          </p:stCondLst>
                                        </p:cTn>
                                        <p:tgtEl>
                                          <p:spTgt spid="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0" presetClass="path" presetSubtype="0" accel="50000" decel="50000" fill="hold" grpId="1" nodeType="clickEffect">
                                  <p:stCondLst>
                                    <p:cond delay="0"/>
                                  </p:stCondLst>
                                  <p:childTnLst>
                                    <p:animMotion origin="layout" path="M 3.33333E-6 -4.95837E-6 L 0.1 0.11101 " pathEditMode="relative" rAng="0" ptsTypes="AA">
                                      <p:cBhvr>
                                        <p:cTn id="111" dur="1000" fill="hold"/>
                                        <p:tgtEl>
                                          <p:spTgt spid="16"/>
                                        </p:tgtEl>
                                        <p:attrNameLst>
                                          <p:attrName>ppt_x</p:attrName>
                                          <p:attrName>ppt_y</p:attrName>
                                        </p:attrNameLst>
                                      </p:cBhvr>
                                      <p:rCtr x="5000" y="5600"/>
                                    </p:animMotion>
                                  </p:childTnLst>
                                </p:cTn>
                              </p:par>
                            </p:childTnLst>
                          </p:cTn>
                        </p:par>
                        <p:par>
                          <p:cTn id="112" fill="hold">
                            <p:stCondLst>
                              <p:cond delay="1000"/>
                            </p:stCondLst>
                            <p:childTnLst>
                              <p:par>
                                <p:cTn id="113" presetID="1" presetClass="emph" presetSubtype="2" fill="hold" nodeType="afterEffect">
                                  <p:stCondLst>
                                    <p:cond delay="0"/>
                                  </p:stCondLst>
                                  <p:childTnLst>
                                    <p:animClr clrSpc="rgb" dir="cw">
                                      <p:cBhvr>
                                        <p:cTn id="114" dur="1000" fill="hold"/>
                                        <p:tgtEl>
                                          <p:spTgt spid="16"/>
                                        </p:tgtEl>
                                        <p:attrNameLst>
                                          <p:attrName>fillcolor</p:attrName>
                                        </p:attrNameLst>
                                      </p:cBhvr>
                                      <p:to>
                                        <a:srgbClr val="FFFFCC"/>
                                      </p:to>
                                    </p:animClr>
                                    <p:set>
                                      <p:cBhvr>
                                        <p:cTn id="115" dur="1000" fill="hold"/>
                                        <p:tgtEl>
                                          <p:spTgt spid="16"/>
                                        </p:tgtEl>
                                        <p:attrNameLst>
                                          <p:attrName>fill.type</p:attrName>
                                        </p:attrNameLst>
                                      </p:cBhvr>
                                      <p:to>
                                        <p:strVal val="solid"/>
                                      </p:to>
                                    </p:set>
                                    <p:set>
                                      <p:cBhvr>
                                        <p:cTn id="116" dur="1000" fill="hold"/>
                                        <p:tgtEl>
                                          <p:spTgt spid="16"/>
                                        </p:tgtEl>
                                        <p:attrNameLst>
                                          <p:attrName>fill.on</p:attrName>
                                        </p:attrNameLst>
                                      </p:cBhvr>
                                      <p:to>
                                        <p:strVal val="true"/>
                                      </p:to>
                                    </p:set>
                                  </p:childTnLst>
                                </p:cTn>
                              </p:par>
                            </p:childTnLst>
                          </p:cTn>
                        </p:par>
                        <p:par>
                          <p:cTn id="117" fill="hold">
                            <p:stCondLst>
                              <p:cond delay="2000"/>
                            </p:stCondLst>
                            <p:childTnLst>
                              <p:par>
                                <p:cTn id="118" presetID="1" presetClass="exit" presetSubtype="0" fill="hold" grpId="2" nodeType="afterEffect">
                                  <p:stCondLst>
                                    <p:cond delay="0"/>
                                  </p:stCondLst>
                                  <p:childTnLst>
                                    <p:set>
                                      <p:cBhvr>
                                        <p:cTn id="119" dur="1" fill="hold">
                                          <p:stCondLst>
                                            <p:cond delay="0"/>
                                          </p:stCondLst>
                                        </p:cTn>
                                        <p:tgtEl>
                                          <p:spTgt spid="16"/>
                                        </p:tgtEl>
                                        <p:attrNameLst>
                                          <p:attrName>style.visibility</p:attrName>
                                        </p:attrNameLst>
                                      </p:cBhvr>
                                      <p:to>
                                        <p:strVal val="hidden"/>
                                      </p:to>
                                    </p:set>
                                  </p:childTnLst>
                                </p:cTn>
                              </p:par>
                            </p:childTnLst>
                          </p:cTn>
                        </p:par>
                        <p:par>
                          <p:cTn id="120" fill="hold">
                            <p:stCondLst>
                              <p:cond delay="2000"/>
                            </p:stCondLst>
                            <p:childTnLst>
                              <p:par>
                                <p:cTn id="121" presetID="1" presetClass="entr" presetSubtype="0" fill="hold" grpId="2" nodeType="afterEffect">
                                  <p:stCondLst>
                                    <p:cond delay="0"/>
                                  </p:stCondLst>
                                  <p:childTnLst>
                                    <p:set>
                                      <p:cBhvr>
                                        <p:cTn id="122" dur="1" fill="hold">
                                          <p:stCondLst>
                                            <p:cond delay="0"/>
                                          </p:stCondLst>
                                        </p:cTn>
                                        <p:tgtEl>
                                          <p:spTgt spid="54068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box(in)">
                                      <p:cBhvr>
                                        <p:cTn id="1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9" grpId="0" animBg="1"/>
      <p:bldP spid="540680" grpId="0" animBg="1"/>
      <p:bldP spid="540680" grpId="1" animBg="1"/>
      <p:bldP spid="540680" grpId="2" animBg="1"/>
      <p:bldP spid="540683" grpId="0" animBg="1"/>
      <p:bldP spid="540683" grpId="1" animBg="1"/>
      <p:bldP spid="540683" grpId="2" animBg="1"/>
      <p:bldP spid="540685" grpId="0" animBg="1"/>
      <p:bldP spid="540686" grpId="0" animBg="1"/>
      <p:bldP spid="540687" grpId="0" animBg="1"/>
      <p:bldP spid="540687" grpId="1" animBg="1"/>
      <p:bldP spid="540687" grpId="2" animBg="1"/>
      <p:bldP spid="540707" grpId="0" animBg="1"/>
      <p:bldP spid="15" grpId="0"/>
      <p:bldP spid="16" grpId="0" animBg="1"/>
      <p:bldP spid="16" grpId="1" animBg="1"/>
      <p:bldP spid="16" grpId="2" animBg="1"/>
      <p:bldP spid="18" grpId="0" animBg="1"/>
      <p:bldP spid="18" grpId="1" animBg="1"/>
      <p:bldP spid="18" grpId="2" animBg="1"/>
      <p:bldP spid="7" grpId="0" animBg="1"/>
      <p:bldP spid="7" grpId="1" animBg="1"/>
      <p:bldP spid="7" grpId="2" animBg="1"/>
      <p:bldP spid="9" grpId="0" animBg="1"/>
      <p:bldP spid="9" grpId="1" animBg="1"/>
      <p:bldP spid="9"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39469" y="-81997"/>
            <a:ext cx="7644750" cy="7242988"/>
            <a:chOff x="2880909" y="-554108"/>
            <a:chExt cx="9458971" cy="8775770"/>
          </a:xfrm>
        </p:grpSpPr>
        <p:grpSp>
          <p:nvGrpSpPr>
            <p:cNvPr id="2" name="Group 1"/>
            <p:cNvGrpSpPr/>
            <p:nvPr/>
          </p:nvGrpSpPr>
          <p:grpSpPr>
            <a:xfrm>
              <a:off x="2880909" y="1058863"/>
              <a:ext cx="9458971" cy="5549828"/>
              <a:chOff x="2880909" y="1058863"/>
              <a:chExt cx="9458971" cy="5549828"/>
            </a:xfrm>
          </p:grpSpPr>
          <p:sp>
            <p:nvSpPr>
              <p:cNvPr id="14" name="Oval 13"/>
              <p:cNvSpPr/>
              <p:nvPr/>
            </p:nvSpPr>
            <p:spPr bwMode="auto">
              <a:xfrm>
                <a:off x="3756544" y="1477963"/>
                <a:ext cx="7162800" cy="4800599"/>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242" y="3027159"/>
                <a:ext cx="3326213" cy="35052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534" y="-554108"/>
              <a:ext cx="3326213" cy="3505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7025023" y="1032498"/>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17168" y="4703274"/>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62379" y="3802510"/>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7008878" y="5397933"/>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normAutofit fontScale="90000"/>
          </a:bodyPr>
          <a:lstStyle/>
          <a:p>
            <a:r>
              <a:rPr lang="en-US" dirty="0"/>
              <a:t>Upgrading Services with zero downtime</a:t>
            </a:r>
          </a:p>
        </p:txBody>
      </p:sp>
      <p:sp>
        <p:nvSpPr>
          <p:cNvPr id="43" name="TextBox 42"/>
          <p:cNvSpPr txBox="1"/>
          <p:nvPr/>
        </p:nvSpPr>
        <p:spPr>
          <a:xfrm>
            <a:off x="37928" y="2015093"/>
            <a:ext cx="2923041"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447818" y="3805767"/>
            <a:ext cx="383138" cy="31868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7533038" y="5408083"/>
            <a:ext cx="383138" cy="31868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5142319" y="2356402"/>
            <a:ext cx="383138" cy="31868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7580414" y="1026119"/>
            <a:ext cx="383138" cy="318684"/>
          </a:xfrm>
          <a:prstGeom prst="hexag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 name="Hexagon 45"/>
          <p:cNvSpPr/>
          <p:nvPr/>
        </p:nvSpPr>
        <p:spPr bwMode="auto">
          <a:xfrm>
            <a:off x="1447818" y="4704902"/>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1" name="Hexagon 50"/>
          <p:cNvSpPr/>
          <p:nvPr/>
        </p:nvSpPr>
        <p:spPr bwMode="auto">
          <a:xfrm>
            <a:off x="4617482" y="2356402"/>
            <a:ext cx="357988" cy="305492"/>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9532469" y="3940929"/>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endParaRPr lang="en-US" sz="1568" dirty="0">
                <a:gradFill>
                  <a:gsLst>
                    <a:gs pos="2917">
                      <a:srgbClr val="FFFFFF"/>
                    </a:gs>
                    <a:gs pos="30000">
                      <a:srgbClr val="FFFFFF"/>
                    </a:gs>
                  </a:gsLst>
                  <a:lin ang="5400000" scaled="0"/>
                </a:gradFill>
              </a:endParaRPr>
            </a:p>
          </p:txBody>
        </p:sp>
      </p:grpSp>
      <p:sp>
        <p:nvSpPr>
          <p:cNvPr id="57" name="Hexagon 56"/>
          <p:cNvSpPr/>
          <p:nvPr/>
        </p:nvSpPr>
        <p:spPr bwMode="auto">
          <a:xfrm>
            <a:off x="9550931" y="2343210"/>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5796443" y="2195214"/>
            <a:ext cx="1210061"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FD0/UD0</a:t>
            </a:r>
          </a:p>
        </p:txBody>
      </p:sp>
      <p:sp>
        <p:nvSpPr>
          <p:cNvPr id="45" name="TextBox 44"/>
          <p:cNvSpPr txBox="1"/>
          <p:nvPr/>
        </p:nvSpPr>
        <p:spPr>
          <a:xfrm>
            <a:off x="5840034" y="3802564"/>
            <a:ext cx="1210061"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FD0/UD1</a:t>
            </a:r>
          </a:p>
        </p:txBody>
      </p:sp>
      <p:sp>
        <p:nvSpPr>
          <p:cNvPr id="48" name="TextBox 47"/>
          <p:cNvSpPr txBox="1"/>
          <p:nvPr/>
        </p:nvSpPr>
        <p:spPr>
          <a:xfrm>
            <a:off x="8250302" y="880334"/>
            <a:ext cx="1210061"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FD1/UD6</a:t>
            </a:r>
          </a:p>
        </p:txBody>
      </p:sp>
      <p:sp>
        <p:nvSpPr>
          <p:cNvPr id="49" name="TextBox 48"/>
          <p:cNvSpPr txBox="1"/>
          <p:nvPr/>
        </p:nvSpPr>
        <p:spPr>
          <a:xfrm>
            <a:off x="10805198" y="2195214"/>
            <a:ext cx="1210061"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FD1/UD5</a:t>
            </a:r>
          </a:p>
        </p:txBody>
      </p:sp>
      <p:sp>
        <p:nvSpPr>
          <p:cNvPr id="59" name="TextBox 58"/>
          <p:cNvSpPr txBox="1"/>
          <p:nvPr/>
        </p:nvSpPr>
        <p:spPr>
          <a:xfrm>
            <a:off x="10830933" y="3898857"/>
            <a:ext cx="1210061"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FD2/UD4</a:t>
            </a:r>
          </a:p>
        </p:txBody>
      </p:sp>
      <p:sp>
        <p:nvSpPr>
          <p:cNvPr id="60" name="Arc 59"/>
          <p:cNvSpPr/>
          <p:nvPr/>
        </p:nvSpPr>
        <p:spPr>
          <a:xfrm rot="6980875">
            <a:off x="7736927" y="-1306187"/>
            <a:ext cx="2006026" cy="6348977"/>
          </a:xfrm>
          <a:prstGeom prst="arc">
            <a:avLst>
              <a:gd name="adj1" fmla="val 16502728"/>
              <a:gd name="adj2" fmla="val 5435725"/>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2" name="Arc 61"/>
          <p:cNvSpPr/>
          <p:nvPr/>
        </p:nvSpPr>
        <p:spPr>
          <a:xfrm rot="14597496">
            <a:off x="7547237" y="2228063"/>
            <a:ext cx="2227657" cy="6348977"/>
          </a:xfrm>
          <a:prstGeom prst="arc">
            <a:avLst>
              <a:gd name="adj1" fmla="val 16630267"/>
              <a:gd name="adj2" fmla="val 5066703"/>
            </a:avLst>
          </a:prstGeom>
          <a:ln w="15875">
            <a:solidFill>
              <a:schemeClr val="accent2">
                <a:lumMod val="20000"/>
                <a:lumOff val="80000"/>
              </a:schemeClr>
            </a:solidFill>
            <a:prstDash val="lgDash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64" name="Arc 63"/>
          <p:cNvSpPr/>
          <p:nvPr/>
        </p:nvSpPr>
        <p:spPr>
          <a:xfrm rot="2128995">
            <a:off x="3859335" y="1623593"/>
            <a:ext cx="3772230" cy="3854439"/>
          </a:xfrm>
          <a:prstGeom prst="arc">
            <a:avLst>
              <a:gd name="adj1" fmla="val 13615535"/>
              <a:gd name="adj2" fmla="val 3790941"/>
            </a:avLst>
          </a:prstGeom>
          <a:ln w="22225">
            <a:solidFill>
              <a:schemeClr val="accent2">
                <a:lumMod val="20000"/>
                <a:lumOff val="80000"/>
              </a:schemeClr>
            </a:solidFill>
            <a:prstDash val="lgDashDot"/>
          </a:ln>
        </p:spPr>
        <p:style>
          <a:lnRef idx="2">
            <a:schemeClr val="dk1"/>
          </a:lnRef>
          <a:fillRef idx="0">
            <a:schemeClr val="dk1"/>
          </a:fillRef>
          <a:effectRef idx="1">
            <a:schemeClr val="dk1"/>
          </a:effectRef>
          <a:fontRef idx="minor">
            <a:schemeClr val="tx1"/>
          </a:fontRef>
        </p:style>
        <p:txBody>
          <a:bodyPr rtlCol="0" anchor="ctr"/>
          <a:lstStyle/>
          <a:p>
            <a:pPr algn="ctr"/>
            <a:endParaRPr lang="en-US" sz="1765">
              <a:solidFill>
                <a:srgbClr val="FF0000"/>
              </a:solidFill>
            </a:endParaRPr>
          </a:p>
        </p:txBody>
      </p:sp>
      <p:sp>
        <p:nvSpPr>
          <p:cNvPr id="65" name="TextBox 64"/>
          <p:cNvSpPr txBox="1"/>
          <p:nvPr/>
        </p:nvSpPr>
        <p:spPr>
          <a:xfrm>
            <a:off x="8307678" y="5216815"/>
            <a:ext cx="1210061" cy="534083"/>
          </a:xfrm>
          <a:prstGeom prst="rect">
            <a:avLst/>
          </a:prstGeom>
          <a:noFill/>
        </p:spPr>
        <p:txBody>
          <a:bodyPr wrap="none" lIns="179285" tIns="143428" rIns="179285" bIns="143428" rtlCol="0">
            <a:spAutoFit/>
          </a:bodyPr>
          <a:lstStyle/>
          <a:p>
            <a:pPr>
              <a:lnSpc>
                <a:spcPct val="90000"/>
              </a:lnSpc>
              <a:spcAft>
                <a:spcPts val="588"/>
              </a:spcAft>
            </a:pPr>
            <a:r>
              <a:rPr lang="en-US" sz="1765" dirty="0">
                <a:gradFill>
                  <a:gsLst>
                    <a:gs pos="2917">
                      <a:srgbClr val="FFFFFF"/>
                    </a:gs>
                    <a:gs pos="30000">
                      <a:srgbClr val="FFFFFF"/>
                    </a:gs>
                  </a:gsLst>
                  <a:lin ang="5400000" scaled="0"/>
                </a:gradFill>
              </a:rPr>
              <a:t>FD2/UD3</a:t>
            </a:r>
          </a:p>
        </p:txBody>
      </p:sp>
      <p:sp>
        <p:nvSpPr>
          <p:cNvPr id="69" name="Hexagon 68"/>
          <p:cNvSpPr/>
          <p:nvPr/>
        </p:nvSpPr>
        <p:spPr bwMode="auto">
          <a:xfrm>
            <a:off x="1435675" y="4703274"/>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p:cNvSpPr/>
          <p:nvPr/>
        </p:nvSpPr>
        <p:spPr bwMode="auto">
          <a:xfrm>
            <a:off x="1447818" y="4703463"/>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p:cNvSpPr/>
          <p:nvPr/>
        </p:nvSpPr>
        <p:spPr bwMode="auto">
          <a:xfrm>
            <a:off x="1435675" y="4700415"/>
            <a:ext cx="402307" cy="336490"/>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p:cNvSpPr/>
          <p:nvPr/>
        </p:nvSpPr>
        <p:spPr bwMode="auto">
          <a:xfrm>
            <a:off x="1452651" y="4702658"/>
            <a:ext cx="383138" cy="318684"/>
          </a:xfrm>
          <a:prstGeom prst="hexagon">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228600" y="6324600"/>
            <a:ext cx="4287199" cy="369332"/>
          </a:xfrm>
          <a:prstGeom prst="rect">
            <a:avLst/>
          </a:prstGeom>
          <a:noFill/>
        </p:spPr>
        <p:txBody>
          <a:bodyPr wrap="none" rtlCol="0">
            <a:spAutoFit/>
          </a:bodyPr>
          <a:lstStyle/>
          <a:p>
            <a:r>
              <a:rPr lang="en-US" dirty="0" smtClean="0">
                <a:solidFill>
                  <a:schemeClr val="bg1"/>
                </a:solidFill>
              </a:rPr>
              <a:t>FD – Failure Domain; UD – Upgrade Domain</a:t>
            </a:r>
            <a:endParaRPr lang="pt-PT" dirty="0">
              <a:solidFill>
                <a:schemeClr val="bg1"/>
              </a:solidFill>
            </a:endParaRPr>
          </a:p>
        </p:txBody>
      </p:sp>
    </p:spTree>
    <p:custDataLst>
      <p:tags r:id="rId1"/>
    </p:custDataLst>
    <p:extLst>
      <p:ext uri="{BB962C8B-B14F-4D97-AF65-F5344CB8AC3E}">
        <p14:creationId xmlns:p14="http://schemas.microsoft.com/office/powerpoint/2010/main" val="27775483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1.205E-6 -9.8956E-7 L 0.25925 -0.34067 " pathEditMode="relative" rAng="0" ptsTypes="AA">
                                      <p:cBhvr>
                                        <p:cTn id="12" dur="2000" fill="hold"/>
                                        <p:tgtEl>
                                          <p:spTgt spid="71"/>
                                        </p:tgtEl>
                                        <p:attrNameLst>
                                          <p:attrName>ppt_x</p:attrName>
                                          <p:attrName>ppt_y</p:attrName>
                                        </p:attrNameLst>
                                      </p:cBhvr>
                                      <p:rCtr x="12956" y="-17045"/>
                                    </p:animMotion>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1.53178E-8 -4.91602E-6 L 0.66403 -0.34453 " pathEditMode="relative" rAng="0" ptsTypes="AA">
                                      <p:cBhvr>
                                        <p:cTn id="18" dur="2000" fill="hold"/>
                                        <p:tgtEl>
                                          <p:spTgt spid="70"/>
                                        </p:tgtEl>
                                        <p:attrNameLst>
                                          <p:attrName>ppt_x</p:attrName>
                                          <p:attrName>ppt_y</p:attrName>
                                        </p:attrNameLst>
                                      </p:cBhvr>
                                      <p:rCtr x="33201" y="-17227"/>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42" presetClass="path" presetSubtype="0" accel="50000" decel="50000" fill="hold" grpId="1" nodeType="withEffect">
                                  <p:stCondLst>
                                    <p:cond delay="0"/>
                                  </p:stCondLst>
                                  <p:childTnLst>
                                    <p:animMotion origin="layout" path="M 1.205E-6 -4.91602E-6 L 0.66454 -0.09736 " pathEditMode="relative" rAng="0" ptsTypes="AA">
                                      <p:cBhvr>
                                        <p:cTn id="24" dur="2000" fill="hold"/>
                                        <p:tgtEl>
                                          <p:spTgt spid="69"/>
                                        </p:tgtEl>
                                        <p:attrNameLst>
                                          <p:attrName>ppt_x</p:attrName>
                                          <p:attrName>ppt_y</p:attrName>
                                        </p:attrNameLst>
                                      </p:cBhvr>
                                      <p:rCtr x="33227" y="-4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70" grpId="0" animBg="1"/>
      <p:bldP spid="70" grpId="1" animBg="1"/>
      <p:bldP spid="71" grpId="0" animBg="1"/>
      <p:bldP spid="71" grpId="1" animBg="1"/>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for </a:t>
            </a:r>
            <a:r>
              <a:rPr lang="en-US" dirty="0" err="1" smtClean="0"/>
              <a:t>devs</a:t>
            </a:r>
            <a:endParaRPr lang="pt-PT" dirty="0"/>
          </a:p>
        </p:txBody>
      </p:sp>
      <p:sp>
        <p:nvSpPr>
          <p:cNvPr id="3" name="Content Placeholder 2"/>
          <p:cNvSpPr>
            <a:spLocks noGrp="1"/>
          </p:cNvSpPr>
          <p:nvPr>
            <p:ph idx="1"/>
          </p:nvPr>
        </p:nvSpPr>
        <p:spPr>
          <a:xfrm>
            <a:off x="203200" y="1329267"/>
            <a:ext cx="3835400" cy="5558445"/>
          </a:xfrm>
        </p:spPr>
        <p:txBody>
          <a:bodyPr/>
          <a:lstStyle/>
          <a:p>
            <a:r>
              <a:rPr lang="en-US" sz="2800" dirty="0" smtClean="0"/>
              <a:t>Download from </a:t>
            </a:r>
            <a:r>
              <a:rPr lang="en-US" sz="2800" dirty="0" err="1" smtClean="0"/>
              <a:t>WebPI</a:t>
            </a:r>
            <a:endParaRPr lang="en-US" sz="2800" dirty="0" smtClean="0"/>
          </a:p>
          <a:p>
            <a:endParaRPr lang="en-US" sz="2800" dirty="0" smtClean="0"/>
          </a:p>
          <a:p>
            <a:r>
              <a:rPr lang="en-US" sz="2800" dirty="0" smtClean="0"/>
              <a:t>Sets up local dev cluster with 5 nodes by default</a:t>
            </a:r>
          </a:p>
          <a:p>
            <a:endParaRPr lang="en-US" sz="2800" u="sng" dirty="0" smtClean="0"/>
          </a:p>
          <a:p>
            <a:r>
              <a:rPr lang="en-US" sz="2800" dirty="0"/>
              <a:t>Includes </a:t>
            </a:r>
            <a:r>
              <a:rPr lang="en-US" sz="2800" dirty="0" smtClean="0"/>
              <a:t>service fabric explorer + </a:t>
            </a:r>
            <a:r>
              <a:rPr lang="en-US" sz="2800" dirty="0" err="1" smtClean="0"/>
              <a:t>powershell</a:t>
            </a:r>
            <a:r>
              <a:rPr lang="en-US" sz="2800" dirty="0" smtClean="0"/>
              <a:t> cmdlets</a:t>
            </a:r>
            <a:endParaRPr lang="pt-PT" sz="2800" dirty="0"/>
          </a:p>
          <a:p>
            <a:endParaRPr lang="en-US" sz="2800" u="sng" dirty="0" smtClean="0"/>
          </a:p>
          <a:p>
            <a:r>
              <a:rPr lang="en-US" sz="2800" u="sng" dirty="0" smtClean="0"/>
              <a:t>Same code that runs on Azure</a:t>
            </a:r>
          </a:p>
        </p:txBody>
      </p:sp>
      <p:pic>
        <p:nvPicPr>
          <p:cNvPr id="4" name="Picture 3"/>
          <p:cNvPicPr>
            <a:picLocks noChangeAspect="1"/>
          </p:cNvPicPr>
          <p:nvPr/>
        </p:nvPicPr>
        <p:blipFill>
          <a:blip r:embed="rId2"/>
          <a:stretch>
            <a:fillRect/>
          </a:stretch>
        </p:blipFill>
        <p:spPr>
          <a:xfrm>
            <a:off x="4038600" y="1202697"/>
            <a:ext cx="7969687" cy="54460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294319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Stateless service + Automatic </a:t>
            </a:r>
            <a:r>
              <a:rPr lang="en-US" dirty="0" smtClean="0"/>
              <a:t>Failover</a:t>
            </a:r>
            <a:endParaRPr lang="pt-PT" dirty="0"/>
          </a:p>
        </p:txBody>
      </p:sp>
      <p:sp>
        <p:nvSpPr>
          <p:cNvPr id="5" name="Text Placeholder 4"/>
          <p:cNvSpPr>
            <a:spLocks noGrp="1"/>
          </p:cNvSpPr>
          <p:nvPr>
            <p:ph type="body" idx="1"/>
          </p:nvPr>
        </p:nvSpPr>
        <p:spPr/>
        <p:txBody>
          <a:bodyPr/>
          <a:lstStyle/>
          <a:p>
            <a:r>
              <a:rPr lang="en-US" dirty="0" smtClean="0"/>
              <a:t>demo</a:t>
            </a:r>
            <a:endParaRPr lang="pt-PT" dirty="0"/>
          </a:p>
        </p:txBody>
      </p:sp>
    </p:spTree>
    <p:extLst>
      <p:ext uri="{BB962C8B-B14F-4D97-AF65-F5344CB8AC3E}">
        <p14:creationId xmlns:p14="http://schemas.microsoft.com/office/powerpoint/2010/main" val="272624165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programming model</a:t>
            </a:r>
            <a:endParaRPr lang="pt-PT" dirty="0"/>
          </a:p>
        </p:txBody>
      </p:sp>
      <p:sp>
        <p:nvSpPr>
          <p:cNvPr id="5" name="Subtitle 4"/>
          <p:cNvSpPr>
            <a:spLocks noGrp="1"/>
          </p:cNvSpPr>
          <p:nvPr>
            <p:ph type="subTitle" idx="1"/>
          </p:nvPr>
        </p:nvSpPr>
        <p:spPr/>
        <p:txBody>
          <a:bodyPr/>
          <a:lstStyle/>
          <a:p>
            <a:endParaRPr lang="pt-PT"/>
          </a:p>
        </p:txBody>
      </p:sp>
      <p:pic>
        <p:nvPicPr>
          <p:cNvPr id="7" name="Picture 6"/>
          <p:cNvPicPr>
            <a:picLocks noChangeAspect="1"/>
          </p:cNvPicPr>
          <p:nvPr/>
        </p:nvPicPr>
        <p:blipFill>
          <a:blip r:embed="rId2"/>
          <a:stretch>
            <a:fillRect/>
          </a:stretch>
        </p:blipFill>
        <p:spPr>
          <a:xfrm>
            <a:off x="9266720" y="152400"/>
            <a:ext cx="2936509" cy="2940303"/>
          </a:xfrm>
          <a:prstGeom prst="rect">
            <a:avLst/>
          </a:prstGeom>
        </p:spPr>
      </p:pic>
    </p:spTree>
    <p:extLst>
      <p:ext uri="{BB962C8B-B14F-4D97-AF65-F5344CB8AC3E}">
        <p14:creationId xmlns:p14="http://schemas.microsoft.com/office/powerpoint/2010/main" val="57228071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is a microservice?</a:t>
            </a:r>
            <a:endParaRPr lang="en-US" dirty="0"/>
          </a:p>
        </p:txBody>
      </p:sp>
      <p:sp>
        <p:nvSpPr>
          <p:cNvPr id="4" name="Content Placeholder 3"/>
          <p:cNvSpPr>
            <a:spLocks noGrp="1"/>
          </p:cNvSpPr>
          <p:nvPr>
            <p:ph sz="quarter" idx="1"/>
          </p:nvPr>
        </p:nvSpPr>
        <p:spPr>
          <a:xfrm>
            <a:off x="203200" y="1600200"/>
            <a:ext cx="11379200" cy="4622804"/>
          </a:xfrm>
        </p:spPr>
        <p:txBody>
          <a:bodyPr/>
          <a:lstStyle/>
          <a:p>
            <a:r>
              <a:rPr lang="en-US" dirty="0" smtClean="0"/>
              <a:t>Is (logic + state) that is independently versioned, deployed, and scaled</a:t>
            </a:r>
          </a:p>
          <a:p>
            <a:r>
              <a:rPr lang="en-US" dirty="0" smtClean="0"/>
              <a:t>Has a unique name that can be resolved </a:t>
            </a:r>
            <a:r>
              <a:rPr lang="en-US" sz="2800" dirty="0" smtClean="0"/>
              <a:t>(e.g.  fabric:/</a:t>
            </a:r>
            <a:r>
              <a:rPr lang="en-US" sz="2800" dirty="0" err="1" smtClean="0"/>
              <a:t>myapplication</a:t>
            </a:r>
            <a:r>
              <a:rPr lang="en-US" sz="2800" dirty="0" smtClean="0"/>
              <a:t>/</a:t>
            </a:r>
            <a:r>
              <a:rPr lang="en-US" sz="2800" dirty="0" err="1" smtClean="0"/>
              <a:t>myservice</a:t>
            </a:r>
            <a:r>
              <a:rPr lang="en-US" sz="2800" dirty="0" smtClean="0"/>
              <a:t>)</a:t>
            </a:r>
            <a:endParaRPr lang="en-US" dirty="0" smtClean="0"/>
          </a:p>
          <a:p>
            <a:r>
              <a:rPr lang="en-US" dirty="0" smtClean="0"/>
              <a:t>Interacts with other microservices over well defined interfaces and protocols like REST</a:t>
            </a:r>
          </a:p>
          <a:p>
            <a:r>
              <a:rPr lang="en-US" dirty="0" smtClean="0"/>
              <a:t>Remains always logically consistent in the presence of failures</a:t>
            </a:r>
          </a:p>
          <a:p>
            <a:r>
              <a:rPr lang="en-US" dirty="0" smtClean="0"/>
              <a:t>Hosted inside a “container” node (code + </a:t>
            </a:r>
            <a:r>
              <a:rPr lang="en-US" dirty="0" err="1" smtClean="0"/>
              <a:t>config</a:t>
            </a:r>
            <a:r>
              <a:rPr lang="en-US" dirty="0" smtClean="0"/>
              <a:t>)</a:t>
            </a:r>
          </a:p>
          <a:p>
            <a:r>
              <a:rPr lang="en-US" dirty="0" smtClean="0"/>
              <a:t>Can be written in any language/framework (node.js, Java VMs, any EXE)</a:t>
            </a:r>
          </a:p>
          <a:p>
            <a:r>
              <a:rPr lang="en-US" dirty="0" smtClean="0"/>
              <a:t>Developed by a small engineering team</a:t>
            </a:r>
          </a:p>
        </p:txBody>
      </p:sp>
    </p:spTree>
    <p:extLst>
      <p:ext uri="{BB962C8B-B14F-4D97-AF65-F5344CB8AC3E}">
        <p14:creationId xmlns:p14="http://schemas.microsoft.com/office/powerpoint/2010/main" val="385374327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69241" y="289957"/>
            <a:ext cx="11655840" cy="899537"/>
          </a:xfrm>
        </p:spPr>
        <p:txBody>
          <a:bodyPr>
            <a:normAutofit fontScale="90000"/>
          </a:bodyPr>
          <a:lstStyle/>
          <a:p>
            <a:r>
              <a:rPr lang="en-US" dirty="0" smtClean="0"/>
              <a:t>Types of microservices</a:t>
            </a:r>
            <a:endParaRPr lang="en-US" dirty="0"/>
          </a:p>
        </p:txBody>
      </p:sp>
      <p:sp>
        <p:nvSpPr>
          <p:cNvPr id="5" name="Text Placeholder 1"/>
          <p:cNvSpPr>
            <a:spLocks noGrp="1"/>
          </p:cNvSpPr>
          <p:nvPr>
            <p:ph type="body" sz="quarter" idx="4294967295"/>
          </p:nvPr>
        </p:nvSpPr>
        <p:spPr>
          <a:xfrm>
            <a:off x="194538" y="1312123"/>
            <a:ext cx="11997463" cy="5588133"/>
          </a:xfrm>
        </p:spPr>
        <p:txBody>
          <a:bodyPr/>
          <a:lstStyle/>
          <a:p>
            <a:r>
              <a:rPr lang="en-US" dirty="0" smtClean="0"/>
              <a:t>Stateless microservice</a:t>
            </a:r>
          </a:p>
          <a:p>
            <a:pPr lvl="1"/>
            <a:r>
              <a:rPr lang="en-US" dirty="0" smtClean="0"/>
              <a:t>Has </a:t>
            </a:r>
            <a:r>
              <a:rPr lang="en-US" dirty="0"/>
              <a:t>either no state or it can be retrieved from an external store </a:t>
            </a:r>
          </a:p>
          <a:p>
            <a:pPr lvl="1"/>
            <a:r>
              <a:rPr lang="en-US" dirty="0" smtClean="0"/>
              <a:t>There </a:t>
            </a:r>
            <a:r>
              <a:rPr lang="en-US" dirty="0"/>
              <a:t>can be N </a:t>
            </a:r>
            <a:r>
              <a:rPr lang="en-US" dirty="0" smtClean="0"/>
              <a:t>instances</a:t>
            </a:r>
          </a:p>
          <a:p>
            <a:pPr lvl="1"/>
            <a:r>
              <a:rPr lang="en-US" dirty="0" smtClean="0"/>
              <a:t>e.g. web frontends, protocol gateways, Azure Cloud Services etc.</a:t>
            </a:r>
          </a:p>
          <a:p>
            <a:pPr marL="336145" lvl="1" indent="0">
              <a:buNone/>
            </a:pPr>
            <a:endParaRPr lang="en-US" sz="1961" dirty="0"/>
          </a:p>
          <a:p>
            <a:r>
              <a:rPr lang="en-US" dirty="0" smtClean="0"/>
              <a:t>Stateful microservice</a:t>
            </a:r>
          </a:p>
          <a:p>
            <a:pPr lvl="1"/>
            <a:r>
              <a:rPr lang="en-US" dirty="0" smtClean="0"/>
              <a:t>Maintain hard, authoritative state</a:t>
            </a:r>
          </a:p>
          <a:p>
            <a:pPr lvl="1"/>
            <a:r>
              <a:rPr lang="en-US" dirty="0" smtClean="0"/>
              <a:t>N consistent copies achieved through </a:t>
            </a:r>
            <a:r>
              <a:rPr lang="en-US" dirty="0"/>
              <a:t>replication and local </a:t>
            </a:r>
            <a:r>
              <a:rPr lang="en-US" dirty="0" smtClean="0"/>
              <a:t>persistence</a:t>
            </a:r>
          </a:p>
          <a:p>
            <a:pPr lvl="1"/>
            <a:r>
              <a:rPr lang="en-US" dirty="0" smtClean="0"/>
              <a:t>e.g. database, documents, workflow, user profile, shopping cart, </a:t>
            </a:r>
            <a:r>
              <a:rPr lang="en-US" dirty="0" err="1" smtClean="0"/>
              <a:t>IoT</a:t>
            </a:r>
            <a:r>
              <a:rPr lang="en-US" dirty="0" smtClean="0"/>
              <a:t> devices, multiplayer games, etc.</a:t>
            </a:r>
          </a:p>
          <a:p>
            <a:pPr lvl="1"/>
            <a:endParaRPr lang="en-US" dirty="0" smtClean="0"/>
          </a:p>
        </p:txBody>
      </p:sp>
    </p:spTree>
    <p:extLst>
      <p:ext uri="{BB962C8B-B14F-4D97-AF65-F5344CB8AC3E}">
        <p14:creationId xmlns:p14="http://schemas.microsoft.com/office/powerpoint/2010/main" val="74082079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João Pedro “jota” Martins</a:t>
            </a:r>
            <a:endParaRPr lang="pt-PT" dirty="0"/>
          </a:p>
        </p:txBody>
      </p:sp>
      <p:sp>
        <p:nvSpPr>
          <p:cNvPr id="3" name="Content Placeholder 2"/>
          <p:cNvSpPr>
            <a:spLocks noGrp="1"/>
          </p:cNvSpPr>
          <p:nvPr>
            <p:ph idx="1"/>
          </p:nvPr>
        </p:nvSpPr>
        <p:spPr>
          <a:xfrm>
            <a:off x="203200" y="1600200"/>
            <a:ext cx="11379200" cy="2948499"/>
          </a:xfrm>
        </p:spPr>
        <p:txBody>
          <a:bodyPr/>
          <a:lstStyle/>
          <a:p>
            <a:r>
              <a:rPr lang="en-US" dirty="0" smtClean="0"/>
              <a:t>Software Architect</a:t>
            </a:r>
          </a:p>
          <a:p>
            <a:r>
              <a:rPr lang="en-US" dirty="0"/>
              <a:t>Microsoft Azure Insider + Advisor</a:t>
            </a:r>
          </a:p>
          <a:p>
            <a:r>
              <a:rPr lang="en-US" dirty="0" smtClean="0"/>
              <a:t>Co-founder </a:t>
            </a:r>
            <a:r>
              <a:rPr lang="en-US" dirty="0"/>
              <a:t>- GASP + APPU</a:t>
            </a:r>
          </a:p>
          <a:p>
            <a:r>
              <a:rPr lang="en-US" dirty="0" smtClean="0"/>
              <a:t>TechEd 2006 – “Iron Architect” Winner</a:t>
            </a:r>
          </a:p>
          <a:p>
            <a:r>
              <a:rPr lang="en-US" dirty="0" smtClean="0"/>
              <a:t>BizTalk Server MVP 2006-2011</a:t>
            </a:r>
          </a:p>
        </p:txBody>
      </p:sp>
      <p:pic>
        <p:nvPicPr>
          <p:cNvPr id="4" name="Picture 6" descr="D:\Create\Merchandising\Avatars\2010\Body\JM\J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200" y="4648200"/>
            <a:ext cx="1143001" cy="22860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47516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3182620" y="5707601"/>
            <a:ext cx="5739316" cy="8588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spc="-37" dirty="0">
                <a:solidFill>
                  <a:srgbClr val="404040"/>
                </a:solidFill>
                <a:ea typeface="Segoe UI" pitchFamily="34" charset="0"/>
                <a:cs typeface="Segoe UI" pitchFamily="34" charset="0"/>
              </a:rPr>
              <a:t>Queues                                                Storage</a:t>
            </a:r>
          </a:p>
        </p:txBody>
      </p:sp>
      <p:sp>
        <p:nvSpPr>
          <p:cNvPr id="3" name="Title 2"/>
          <p:cNvSpPr>
            <a:spLocks noGrp="1"/>
          </p:cNvSpPr>
          <p:nvPr>
            <p:ph type="title"/>
          </p:nvPr>
        </p:nvSpPr>
        <p:spPr/>
        <p:txBody>
          <a:bodyPr/>
          <a:lstStyle/>
          <a:p>
            <a:r>
              <a:rPr lang="en-US" dirty="0" smtClean="0"/>
              <a:t>3-Tier service pattern</a:t>
            </a:r>
            <a:endParaRPr lang="en-US" dirty="0"/>
          </a:p>
        </p:txBody>
      </p:sp>
      <p:sp>
        <p:nvSpPr>
          <p:cNvPr id="17" name="Content Placeholder 16"/>
          <p:cNvSpPr>
            <a:spLocks noGrp="1"/>
          </p:cNvSpPr>
          <p:nvPr>
            <p:ph idx="1"/>
          </p:nvPr>
        </p:nvSpPr>
        <p:spPr/>
        <p:txBody>
          <a:bodyPr/>
          <a:lstStyle/>
          <a:p>
            <a:endParaRPr lang="pt-PT"/>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5157" y="5760938"/>
            <a:ext cx="764951" cy="76495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2490" y="1038534"/>
            <a:ext cx="824159" cy="824159"/>
          </a:xfrm>
          <a:prstGeom prst="rect">
            <a:avLst/>
          </a:prstGeom>
        </p:spPr>
      </p:pic>
      <p:grpSp>
        <p:nvGrpSpPr>
          <p:cNvPr id="8" name="Group 7"/>
          <p:cNvGrpSpPr/>
          <p:nvPr/>
        </p:nvGrpSpPr>
        <p:grpSpPr>
          <a:xfrm>
            <a:off x="3182620" y="2141156"/>
            <a:ext cx="5739316" cy="858886"/>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spc="-37" dirty="0">
                  <a:solidFill>
                    <a:srgbClr val="404040"/>
                  </a:solidFill>
                  <a:ea typeface="Segoe UI" pitchFamily="34" charset="0"/>
                  <a:cs typeface="Segoe UI" pitchFamily="34" charset="0"/>
                </a:rPr>
                <a:t>Front End</a:t>
              </a:r>
            </a:p>
            <a:p>
              <a:pPr defTabSz="685351" fontAlgn="base">
                <a:spcBef>
                  <a:spcPct val="0"/>
                </a:spcBef>
                <a:spcAft>
                  <a:spcPct val="0"/>
                </a:spcAft>
              </a:pPr>
              <a:r>
                <a:rPr lang="en-US" sz="1350" spc="-37" dirty="0">
                  <a:solidFill>
                    <a:srgbClr val="404040"/>
                  </a:solidFill>
                  <a:ea typeface="Segoe UI" pitchFamily="34" charset="0"/>
                  <a:cs typeface="Segoe UI" pitchFamily="34" charset="0"/>
                </a:rPr>
                <a:t>(Stateless</a:t>
              </a:r>
            </a:p>
            <a:p>
              <a:pPr defTabSz="685351" fontAlgn="base">
                <a:spcBef>
                  <a:spcPct val="0"/>
                </a:spcBef>
                <a:spcAft>
                  <a:spcPct val="0"/>
                </a:spcAft>
              </a:pPr>
              <a:r>
                <a:rPr lang="en-US" sz="1350" spc="-37"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767920" y="1862628"/>
            <a:ext cx="1202825"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0983" y="5782100"/>
            <a:ext cx="764951" cy="764951"/>
          </a:xfrm>
          <a:prstGeom prst="rect">
            <a:avLst/>
          </a:prstGeom>
        </p:spPr>
      </p:pic>
      <p:grpSp>
        <p:nvGrpSpPr>
          <p:cNvPr id="9" name="Group 8"/>
          <p:cNvGrpSpPr/>
          <p:nvPr/>
        </p:nvGrpSpPr>
        <p:grpSpPr>
          <a:xfrm>
            <a:off x="3182620" y="3794077"/>
            <a:ext cx="5739316" cy="858886"/>
            <a:chOff x="3246437" y="3869660"/>
            <a:chExt cx="5854401" cy="876108"/>
          </a:xfrm>
        </p:grpSpPr>
        <p:sp>
          <p:nvSpPr>
            <p:cNvPr id="19" name="Rectangle 18"/>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spc="-37" dirty="0">
                  <a:solidFill>
                    <a:srgbClr val="404040"/>
                  </a:solidFill>
                  <a:ea typeface="Segoe UI" pitchFamily="34" charset="0"/>
                  <a:cs typeface="Segoe UI" pitchFamily="34" charset="0"/>
                </a:rPr>
                <a:t>Stateless</a:t>
              </a:r>
            </a:p>
            <a:p>
              <a:pPr defTabSz="685351" fontAlgn="base">
                <a:spcBef>
                  <a:spcPct val="0"/>
                </a:spcBef>
                <a:spcAft>
                  <a:spcPct val="0"/>
                </a:spcAft>
              </a:pPr>
              <a:r>
                <a:rPr lang="en-US" sz="1350" spc="-37" dirty="0">
                  <a:solidFill>
                    <a:srgbClr val="404040"/>
                  </a:solidFill>
                  <a:ea typeface="Segoe UI" pitchFamily="34" charset="0"/>
                  <a:cs typeface="Segoe UI" pitchFamily="34" charset="0"/>
                </a:rPr>
                <a:t>Middle-tier</a:t>
              </a:r>
            </a:p>
            <a:p>
              <a:pPr defTabSz="685351" fontAlgn="base">
                <a:spcBef>
                  <a:spcPct val="0"/>
                </a:spcBef>
                <a:spcAft>
                  <a:spcPct val="0"/>
                </a:spcAft>
              </a:pPr>
              <a:r>
                <a:rPr lang="en-US" sz="1350" spc="-37" dirty="0">
                  <a:solidFill>
                    <a:srgbClr val="404040"/>
                  </a:solidFill>
                  <a:ea typeface="Segoe UI" pitchFamily="34" charset="0"/>
                  <a:cs typeface="Segoe UI" pitchFamily="34" charset="0"/>
                </a:rPr>
                <a:t>Compute</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6353221" y="1862628"/>
            <a:ext cx="1078452"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094556" y="1878460"/>
            <a:ext cx="5209" cy="3432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51363" y="2906086"/>
            <a:ext cx="2689274" cy="97199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4480917" y="4993176"/>
            <a:ext cx="1176104" cy="401744"/>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4766212" y="4904273"/>
            <a:ext cx="1558579" cy="197074"/>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3935157" y="2560915"/>
            <a:ext cx="450287" cy="3582498"/>
          </a:xfrm>
          <a:prstGeom prst="curvedConnector3">
            <a:avLst>
              <a:gd name="adj1" fmla="val 29239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3877547" y="5006520"/>
            <a:ext cx="1194504" cy="314334"/>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76878" y="5782100"/>
            <a:ext cx="764951" cy="764951"/>
          </a:xfrm>
          <a:prstGeom prst="rect">
            <a:avLst/>
          </a:prstGeom>
        </p:spPr>
      </p:pic>
      <p:pic>
        <p:nvPicPr>
          <p:cNvPr id="77" name="Picture 76"/>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82268" y="5782100"/>
            <a:ext cx="764951" cy="764951"/>
          </a:xfrm>
          <a:prstGeom prst="rect">
            <a:avLst/>
          </a:prstGeom>
        </p:spPr>
      </p:pic>
      <p:pic>
        <p:nvPicPr>
          <p:cNvPr id="78" name="Picture 77"/>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49604" y="5775667"/>
            <a:ext cx="764951" cy="764951"/>
          </a:xfrm>
          <a:prstGeom prst="rect">
            <a:avLst/>
          </a:prstGeom>
        </p:spPr>
      </p:pic>
      <p:cxnSp>
        <p:nvCxnSpPr>
          <p:cNvPr id="79" name="Straight Arrow Connector 78"/>
          <p:cNvCxnSpPr/>
          <p:nvPr/>
        </p:nvCxnSpPr>
        <p:spPr>
          <a:xfrm>
            <a:off x="5117933" y="4516815"/>
            <a:ext cx="1428715" cy="1265285"/>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6142112" y="4570520"/>
            <a:ext cx="1330608" cy="1205147"/>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8038254" y="4750839"/>
            <a:ext cx="1419339" cy="858886"/>
            <a:chOff x="8439044" y="4841586"/>
            <a:chExt cx="1447800" cy="876108"/>
          </a:xfrm>
        </p:grpSpPr>
        <p:sp>
          <p:nvSpPr>
            <p:cNvPr id="97" name="Rectangle 96"/>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spc="-37" dirty="0">
                  <a:solidFill>
                    <a:srgbClr val="404040"/>
                  </a:solidFill>
                  <a:ea typeface="Segoe UI" pitchFamily="34" charset="0"/>
                  <a:cs typeface="Segoe UI" pitchFamily="34" charset="0"/>
                </a:rPr>
                <a:t>Cache</a:t>
              </a:r>
            </a:p>
          </p:txBody>
        </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17306" y="1902380"/>
            <a:ext cx="3161870" cy="41411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solidFill>
                  <a:srgbClr val="FFFFFF"/>
                </a:solidFill>
                <a:latin typeface="Segoe UI"/>
              </a:rPr>
              <a:t>Scale with partitioned storage</a:t>
            </a:r>
          </a:p>
          <a:p>
            <a:endParaRPr lang="en-US" sz="1765" dirty="0">
              <a:solidFill>
                <a:srgbClr val="FFFFFF"/>
              </a:solidFill>
              <a:latin typeface="Segoe UI"/>
            </a:endParaRPr>
          </a:p>
          <a:p>
            <a:r>
              <a:rPr lang="en-US" sz="1765" dirty="0">
                <a:solidFill>
                  <a:srgbClr val="FFFFFF"/>
                </a:solidFill>
                <a:latin typeface="Segoe UI"/>
              </a:rPr>
              <a:t>Increase reliability with queues</a:t>
            </a:r>
          </a:p>
          <a:p>
            <a:endParaRPr lang="en-US" sz="1765" dirty="0">
              <a:solidFill>
                <a:srgbClr val="FFFFFF"/>
              </a:solidFill>
              <a:latin typeface="Segoe UI"/>
            </a:endParaRPr>
          </a:p>
          <a:p>
            <a:r>
              <a:rPr lang="en-US" sz="1765" dirty="0">
                <a:solidFill>
                  <a:srgbClr val="FFFFFF"/>
                </a:solidFill>
                <a:latin typeface="Segoe UI"/>
              </a:rPr>
              <a:t>Reduce read latency with caches</a:t>
            </a:r>
          </a:p>
          <a:p>
            <a:endParaRPr lang="en-US" sz="1765" dirty="0">
              <a:solidFill>
                <a:srgbClr val="FFFFFF"/>
              </a:solidFill>
              <a:latin typeface="Segoe UI"/>
            </a:endParaRPr>
          </a:p>
          <a:p>
            <a:r>
              <a:rPr lang="en-US" sz="1765" dirty="0">
                <a:solidFill>
                  <a:srgbClr val="FFFFFF"/>
                </a:solidFill>
                <a:latin typeface="Segoe UI"/>
              </a:rPr>
              <a:t>Manage your own transactions for state consistency</a:t>
            </a:r>
          </a:p>
          <a:p>
            <a:endParaRPr lang="en-US" sz="1765" dirty="0">
              <a:solidFill>
                <a:srgbClr val="FFFFFF"/>
              </a:solidFill>
              <a:latin typeface="Segoe UI"/>
            </a:endParaRPr>
          </a:p>
          <a:p>
            <a:r>
              <a:rPr lang="en-US" sz="1765" dirty="0">
                <a:solidFill>
                  <a:srgbClr val="FFFFFF"/>
                </a:solidFill>
                <a:latin typeface="Segoe UI"/>
              </a:rPr>
              <a:t>Many moving parts each managed differently</a:t>
            </a:r>
          </a:p>
        </p:txBody>
      </p:sp>
      <p:cxnSp>
        <p:nvCxnSpPr>
          <p:cNvPr id="48" name="Straight Arrow Connector 47"/>
          <p:cNvCxnSpPr/>
          <p:nvPr/>
        </p:nvCxnSpPr>
        <p:spPr>
          <a:xfrm>
            <a:off x="7217124" y="4566434"/>
            <a:ext cx="1257852" cy="118336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689439" y="1719001"/>
            <a:ext cx="857210" cy="248380"/>
          </a:xfrm>
          <a:prstGeom prst="rect">
            <a:avLst/>
          </a:prstGeom>
          <a:noFill/>
          <a:ln>
            <a:noFill/>
          </a:ln>
        </p:spPr>
        <p:txBody>
          <a:bodyPr wrap="none" lIns="0" tIns="26893" rIns="0" bIns="0" rtlCol="0">
            <a:noAutofit/>
          </a:bodyPr>
          <a:lstStyle/>
          <a:p>
            <a:pPr algn="ctr">
              <a:lnSpc>
                <a:spcPts val="784"/>
              </a:lnSpc>
            </a:pPr>
            <a:r>
              <a:rPr lang="en-US" sz="980" dirty="0">
                <a:solidFill>
                  <a:srgbClr val="FFFFFF"/>
                </a:solidFill>
                <a:ea typeface="Arial Unicode MS" panose="020B0604020202020204" pitchFamily="34" charset="-128"/>
                <a:cs typeface="Segoe UI" panose="020B0502040204020203" pitchFamily="34" charset="0"/>
              </a:rPr>
              <a:t>Load Balancer</a:t>
            </a:r>
          </a:p>
        </p:txBody>
      </p:sp>
    </p:spTree>
    <p:custDataLst>
      <p:tags r:id="rId1"/>
    </p:custDataLst>
    <p:extLst>
      <p:ext uri="{BB962C8B-B14F-4D97-AF65-F5344CB8AC3E}">
        <p14:creationId xmlns:p14="http://schemas.microsoft.com/office/powerpoint/2010/main" val="106123956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3182620" y="3794077"/>
            <a:ext cx="5739316" cy="99314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spc="-37" dirty="0">
                <a:solidFill>
                  <a:srgbClr val="404040"/>
                </a:solidFill>
                <a:ea typeface="Segoe UI" pitchFamily="34" charset="0"/>
                <a:cs typeface="Segoe UI" pitchFamily="34" charset="0"/>
              </a:rPr>
              <a:t>Stateful</a:t>
            </a:r>
          </a:p>
          <a:p>
            <a:pPr defTabSz="685351" fontAlgn="base">
              <a:spcBef>
                <a:spcPct val="0"/>
              </a:spcBef>
              <a:spcAft>
                <a:spcPct val="0"/>
              </a:spcAft>
            </a:pPr>
            <a:r>
              <a:rPr lang="en-US" sz="1350" spc="-37" dirty="0">
                <a:solidFill>
                  <a:srgbClr val="404040"/>
                </a:solidFill>
                <a:ea typeface="Segoe UI" pitchFamily="34" charset="0"/>
                <a:cs typeface="Segoe UI" pitchFamily="34" charset="0"/>
              </a:rPr>
              <a:t>Middle-tier</a:t>
            </a:r>
          </a:p>
          <a:p>
            <a:pPr defTabSz="685351" fontAlgn="base">
              <a:spcBef>
                <a:spcPct val="0"/>
              </a:spcBef>
              <a:spcAft>
                <a:spcPct val="0"/>
              </a:spcAft>
            </a:pPr>
            <a:r>
              <a:rPr lang="en-US" sz="1350" spc="-37" dirty="0">
                <a:solidFill>
                  <a:srgbClr val="404040"/>
                </a:solidFill>
                <a:ea typeface="Segoe UI" pitchFamily="34" charset="0"/>
                <a:cs typeface="Segoe UI" pitchFamily="34" charset="0"/>
              </a:rPr>
              <a:t>Compute</a:t>
            </a:r>
          </a:p>
        </p:txBody>
      </p:sp>
      <p:sp>
        <p:nvSpPr>
          <p:cNvPr id="3" name="Title 2"/>
          <p:cNvSpPr>
            <a:spLocks noGrp="1"/>
          </p:cNvSpPr>
          <p:nvPr>
            <p:ph type="title"/>
          </p:nvPr>
        </p:nvSpPr>
        <p:spPr/>
        <p:txBody>
          <a:bodyPr>
            <a:normAutofit fontScale="90000"/>
          </a:bodyPr>
          <a:lstStyle/>
          <a:p>
            <a:r>
              <a:rPr lang="en-US" dirty="0" smtClean="0"/>
              <a:t>Stateful services: Simplify design, reduce latency</a:t>
            </a:r>
            <a:endParaRPr lang="en-US" dirty="0"/>
          </a:p>
        </p:txBody>
      </p:sp>
      <p:sp>
        <p:nvSpPr>
          <p:cNvPr id="6" name="Content Placeholder 5"/>
          <p:cNvSpPr>
            <a:spLocks noGrp="1"/>
          </p:cNvSpPr>
          <p:nvPr>
            <p:ph idx="1"/>
          </p:nvPr>
        </p:nvSpPr>
        <p:spPr/>
        <p:txBody>
          <a:bodyPr/>
          <a:lstStyle/>
          <a:p>
            <a:endParaRPr lang="pt-PT"/>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2490" y="1038534"/>
            <a:ext cx="824159" cy="824159"/>
          </a:xfrm>
          <a:prstGeom prst="rect">
            <a:avLst/>
          </a:prstGeom>
        </p:spPr>
      </p:pic>
      <p:grpSp>
        <p:nvGrpSpPr>
          <p:cNvPr id="8" name="Group 7"/>
          <p:cNvGrpSpPr/>
          <p:nvPr/>
        </p:nvGrpSpPr>
        <p:grpSpPr>
          <a:xfrm>
            <a:off x="3182620" y="2141156"/>
            <a:ext cx="5739316" cy="858886"/>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pPr>
              <a:r>
                <a:rPr lang="en-US" sz="1350" spc="-37" dirty="0">
                  <a:solidFill>
                    <a:srgbClr val="404040"/>
                  </a:solidFill>
                  <a:ea typeface="Segoe UI" pitchFamily="34" charset="0"/>
                  <a:cs typeface="Segoe UI" pitchFamily="34" charset="0"/>
                </a:rPr>
                <a:t>Front End</a:t>
              </a:r>
            </a:p>
            <a:p>
              <a:pPr defTabSz="685351" fontAlgn="base">
                <a:spcBef>
                  <a:spcPct val="0"/>
                </a:spcBef>
                <a:spcAft>
                  <a:spcPct val="0"/>
                </a:spcAft>
              </a:pPr>
              <a:r>
                <a:rPr lang="en-US" sz="1350" spc="-37" dirty="0">
                  <a:solidFill>
                    <a:srgbClr val="404040"/>
                  </a:solidFill>
                  <a:ea typeface="Segoe UI" pitchFamily="34" charset="0"/>
                  <a:cs typeface="Segoe UI" pitchFamily="34" charset="0"/>
                </a:rPr>
                <a:t>(Stateless</a:t>
              </a:r>
            </a:p>
            <a:p>
              <a:pPr defTabSz="685351" fontAlgn="base">
                <a:spcBef>
                  <a:spcPct val="0"/>
                </a:spcBef>
                <a:spcAft>
                  <a:spcPct val="0"/>
                </a:spcAft>
              </a:pPr>
              <a:r>
                <a:rPr lang="en-US" sz="1350" spc="-37"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4767920" y="1862628"/>
            <a:ext cx="1202825"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6353221" y="1862628"/>
            <a:ext cx="1078452"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094556" y="1878460"/>
            <a:ext cx="5209" cy="3432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751363" y="2906086"/>
            <a:ext cx="2689274" cy="97199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77" name="Picture 76"/>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13951" y="5950940"/>
            <a:ext cx="641341" cy="641341"/>
          </a:xfrm>
          <a:prstGeom prst="rect">
            <a:avLst/>
          </a:prstGeom>
        </p:spPr>
      </p:pic>
      <p:pic>
        <p:nvPicPr>
          <p:cNvPr id="78" name="Picture 77"/>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60433" y="5950940"/>
            <a:ext cx="641341" cy="641341"/>
          </a:xfrm>
          <a:prstGeom prst="rect">
            <a:avLst/>
          </a:prstGeom>
        </p:spPr>
      </p:pic>
      <p:sp>
        <p:nvSpPr>
          <p:cNvPr id="41" name="Right Arrow 40"/>
          <p:cNvSpPr/>
          <p:nvPr/>
        </p:nvSpPr>
        <p:spPr>
          <a:xfrm rot="5400000">
            <a:off x="5789997" y="4882070"/>
            <a:ext cx="524560" cy="5301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6"/>
            <a:endParaRPr lang="en-US" sz="1350">
              <a:solidFill>
                <a:srgbClr val="FFFFFF"/>
              </a:solidFill>
            </a:endParaRPr>
          </a:p>
        </p:txBody>
      </p:sp>
      <p:sp>
        <p:nvSpPr>
          <p:cNvPr id="2" name="TextBox 1"/>
          <p:cNvSpPr txBox="1"/>
          <p:nvPr/>
        </p:nvSpPr>
        <p:spPr>
          <a:xfrm>
            <a:off x="3050282" y="5389729"/>
            <a:ext cx="6168573" cy="561211"/>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rgbClr val="FFFFFF"/>
                </a:solidFill>
              </a:rPr>
              <a:t>data stores used for analytics and disaster recovery</a:t>
            </a:r>
          </a:p>
        </p:txBody>
      </p:sp>
      <p:sp>
        <p:nvSpPr>
          <p:cNvPr id="44" name="Content Placeholder 6"/>
          <p:cNvSpPr txBox="1">
            <a:spLocks/>
          </p:cNvSpPr>
          <p:nvPr/>
        </p:nvSpPr>
        <p:spPr>
          <a:xfrm>
            <a:off x="9399" y="1667942"/>
            <a:ext cx="3161870" cy="31192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765" dirty="0">
              <a:solidFill>
                <a:srgbClr val="FFFFFF"/>
              </a:solidFill>
              <a:latin typeface="Segoe UI"/>
            </a:endParaRPr>
          </a:p>
          <a:p>
            <a:r>
              <a:rPr lang="en-US" sz="1765" dirty="0">
                <a:solidFill>
                  <a:srgbClr val="FFFFFF"/>
                </a:solidFill>
                <a:latin typeface="Segoe UI"/>
              </a:rPr>
              <a:t>Application state lives in the compute tier</a:t>
            </a:r>
          </a:p>
          <a:p>
            <a:endParaRPr lang="en-US" sz="1765" dirty="0">
              <a:solidFill>
                <a:srgbClr val="FFFFFF"/>
              </a:solidFill>
              <a:latin typeface="Segoe UI"/>
            </a:endParaRPr>
          </a:p>
          <a:p>
            <a:r>
              <a:rPr lang="en-US" sz="1765" dirty="0">
                <a:solidFill>
                  <a:srgbClr val="FFFFFF"/>
                </a:solidFill>
                <a:latin typeface="Segoe UI"/>
              </a:rPr>
              <a:t>Low Latency reads and writes</a:t>
            </a:r>
          </a:p>
          <a:p>
            <a:endParaRPr lang="en-US" sz="1765" dirty="0">
              <a:solidFill>
                <a:srgbClr val="FFFFFF"/>
              </a:solidFill>
              <a:latin typeface="Segoe UI"/>
            </a:endParaRPr>
          </a:p>
          <a:p>
            <a:r>
              <a:rPr lang="en-US" sz="1765" dirty="0">
                <a:solidFill>
                  <a:srgbClr val="FFFFFF"/>
                </a:solidFill>
                <a:latin typeface="Segoe UI"/>
              </a:rPr>
              <a:t>Partitions are first class for scale-out</a:t>
            </a:r>
          </a:p>
          <a:p>
            <a:endParaRPr lang="en-US" sz="1765" dirty="0">
              <a:solidFill>
                <a:srgbClr val="FFFFFF"/>
              </a:solidFill>
              <a:latin typeface="Segoe UI"/>
            </a:endParaRPr>
          </a:p>
          <a:p>
            <a:r>
              <a:rPr lang="en-US" sz="1765" dirty="0">
                <a:solidFill>
                  <a:srgbClr val="FFFFFF"/>
                </a:solidFill>
                <a:latin typeface="Segoe UI"/>
              </a:rPr>
              <a:t>Built in transactions</a:t>
            </a:r>
          </a:p>
          <a:p>
            <a:pPr marL="0" indent="0">
              <a:buNone/>
            </a:pPr>
            <a:endParaRPr lang="en-US" sz="1765" dirty="0">
              <a:solidFill>
                <a:srgbClr val="FFFFFF"/>
              </a:solidFill>
              <a:latin typeface="Segoe UI"/>
            </a:endParaRPr>
          </a:p>
          <a:p>
            <a:r>
              <a:rPr lang="en-US" sz="1765" dirty="0">
                <a:solidFill>
                  <a:srgbClr val="FFFFFF"/>
                </a:solidFill>
                <a:latin typeface="Segoe UI"/>
              </a:rPr>
              <a:t>Fewer moving parts</a:t>
            </a:r>
          </a:p>
          <a:p>
            <a:pPr marL="0" indent="0">
              <a:buNone/>
            </a:pPr>
            <a:endParaRPr lang="en-US" sz="1765" dirty="0">
              <a:solidFill>
                <a:srgbClr val="FFFFFF"/>
              </a:solidFill>
              <a:latin typeface="Segoe UI"/>
            </a:endParaRPr>
          </a:p>
        </p:txBody>
      </p:sp>
      <p:sp>
        <p:nvSpPr>
          <p:cNvPr id="42" name="TextBox 41"/>
          <p:cNvSpPr txBox="1"/>
          <p:nvPr/>
        </p:nvSpPr>
        <p:spPr>
          <a:xfrm>
            <a:off x="5689439" y="1719001"/>
            <a:ext cx="857210" cy="248380"/>
          </a:xfrm>
          <a:prstGeom prst="rect">
            <a:avLst/>
          </a:prstGeom>
          <a:noFill/>
          <a:ln>
            <a:noFill/>
          </a:ln>
        </p:spPr>
        <p:txBody>
          <a:bodyPr wrap="none" lIns="0" tIns="26893" rIns="0" bIns="0" rtlCol="0">
            <a:noAutofit/>
          </a:bodyPr>
          <a:lstStyle/>
          <a:p>
            <a:pPr algn="ctr">
              <a:lnSpc>
                <a:spcPts val="784"/>
              </a:lnSpc>
            </a:pPr>
            <a:r>
              <a:rPr lang="en-US" sz="980" dirty="0">
                <a:solidFill>
                  <a:srgbClr val="FFFFFF"/>
                </a:solidFill>
                <a:ea typeface="Arial Unicode MS" panose="020B0604020202020204" pitchFamily="34" charset="-128"/>
                <a:cs typeface="Segoe UI" panose="020B0502040204020203" pitchFamily="34" charset="0"/>
              </a:rPr>
              <a:t>Load Balancer</a:t>
            </a:r>
          </a:p>
        </p:txBody>
      </p:sp>
      <p:pic>
        <p:nvPicPr>
          <p:cNvPr id="16" name="Picture 15"/>
          <p:cNvPicPr>
            <a:picLocks noChangeAspect="1"/>
          </p:cNvPicPr>
          <p:nvPr/>
        </p:nvPicPr>
        <p:blipFill>
          <a:blip r:embed="rId7"/>
          <a:stretch>
            <a:fillRect/>
          </a:stretch>
        </p:blipFill>
        <p:spPr>
          <a:xfrm>
            <a:off x="4275372" y="3875850"/>
            <a:ext cx="866268" cy="701264"/>
          </a:xfrm>
          <a:prstGeom prst="rect">
            <a:avLst/>
          </a:prstGeom>
        </p:spPr>
      </p:pic>
      <p:pic>
        <p:nvPicPr>
          <p:cNvPr id="43" name="Picture 42"/>
          <p:cNvPicPr>
            <a:picLocks noChangeAspect="1"/>
          </p:cNvPicPr>
          <p:nvPr/>
        </p:nvPicPr>
        <p:blipFill>
          <a:blip r:embed="rId7"/>
          <a:stretch>
            <a:fillRect/>
          </a:stretch>
        </p:blipFill>
        <p:spPr>
          <a:xfrm>
            <a:off x="4410061" y="3951704"/>
            <a:ext cx="866268" cy="701264"/>
          </a:xfrm>
          <a:prstGeom prst="rect">
            <a:avLst/>
          </a:prstGeom>
        </p:spPr>
      </p:pic>
      <p:pic>
        <p:nvPicPr>
          <p:cNvPr id="45" name="Picture 44"/>
          <p:cNvPicPr>
            <a:picLocks noChangeAspect="1"/>
          </p:cNvPicPr>
          <p:nvPr/>
        </p:nvPicPr>
        <p:blipFill>
          <a:blip r:embed="rId7"/>
          <a:stretch>
            <a:fillRect/>
          </a:stretch>
        </p:blipFill>
        <p:spPr>
          <a:xfrm>
            <a:off x="4544751" y="4025331"/>
            <a:ext cx="866268" cy="701264"/>
          </a:xfrm>
          <a:prstGeom prst="rect">
            <a:avLst/>
          </a:prstGeom>
        </p:spPr>
      </p:pic>
      <p:pic>
        <p:nvPicPr>
          <p:cNvPr id="46" name="Picture 45"/>
          <p:cNvPicPr>
            <a:picLocks noChangeAspect="1"/>
          </p:cNvPicPr>
          <p:nvPr/>
        </p:nvPicPr>
        <p:blipFill>
          <a:blip r:embed="rId7"/>
          <a:stretch>
            <a:fillRect/>
          </a:stretch>
        </p:blipFill>
        <p:spPr>
          <a:xfrm>
            <a:off x="5614836" y="3877213"/>
            <a:ext cx="866268" cy="701264"/>
          </a:xfrm>
          <a:prstGeom prst="rect">
            <a:avLst/>
          </a:prstGeom>
        </p:spPr>
      </p:pic>
      <p:pic>
        <p:nvPicPr>
          <p:cNvPr id="47" name="Picture 46"/>
          <p:cNvPicPr>
            <a:picLocks noChangeAspect="1"/>
          </p:cNvPicPr>
          <p:nvPr/>
        </p:nvPicPr>
        <p:blipFill>
          <a:blip r:embed="rId7"/>
          <a:stretch>
            <a:fillRect/>
          </a:stretch>
        </p:blipFill>
        <p:spPr>
          <a:xfrm>
            <a:off x="5749525" y="3953066"/>
            <a:ext cx="866268" cy="701264"/>
          </a:xfrm>
          <a:prstGeom prst="rect">
            <a:avLst/>
          </a:prstGeom>
        </p:spPr>
      </p:pic>
      <p:pic>
        <p:nvPicPr>
          <p:cNvPr id="48" name="Picture 47"/>
          <p:cNvPicPr>
            <a:picLocks noChangeAspect="1"/>
          </p:cNvPicPr>
          <p:nvPr/>
        </p:nvPicPr>
        <p:blipFill>
          <a:blip r:embed="rId7"/>
          <a:stretch>
            <a:fillRect/>
          </a:stretch>
        </p:blipFill>
        <p:spPr>
          <a:xfrm>
            <a:off x="5884215" y="4026694"/>
            <a:ext cx="866268" cy="701264"/>
          </a:xfrm>
          <a:prstGeom prst="rect">
            <a:avLst/>
          </a:prstGeom>
        </p:spPr>
      </p:pic>
      <p:pic>
        <p:nvPicPr>
          <p:cNvPr id="49" name="Picture 48"/>
          <p:cNvPicPr>
            <a:picLocks noChangeAspect="1"/>
          </p:cNvPicPr>
          <p:nvPr/>
        </p:nvPicPr>
        <p:blipFill>
          <a:blip r:embed="rId7"/>
          <a:stretch>
            <a:fillRect/>
          </a:stretch>
        </p:blipFill>
        <p:spPr>
          <a:xfrm>
            <a:off x="6954300" y="3877213"/>
            <a:ext cx="866268" cy="701264"/>
          </a:xfrm>
          <a:prstGeom prst="rect">
            <a:avLst/>
          </a:prstGeom>
        </p:spPr>
      </p:pic>
      <p:pic>
        <p:nvPicPr>
          <p:cNvPr id="50" name="Picture 49"/>
          <p:cNvPicPr>
            <a:picLocks noChangeAspect="1"/>
          </p:cNvPicPr>
          <p:nvPr/>
        </p:nvPicPr>
        <p:blipFill>
          <a:blip r:embed="rId7"/>
          <a:stretch>
            <a:fillRect/>
          </a:stretch>
        </p:blipFill>
        <p:spPr>
          <a:xfrm>
            <a:off x="7088989" y="3953066"/>
            <a:ext cx="866268" cy="701264"/>
          </a:xfrm>
          <a:prstGeom prst="rect">
            <a:avLst/>
          </a:prstGeom>
        </p:spPr>
      </p:pic>
      <p:pic>
        <p:nvPicPr>
          <p:cNvPr id="51" name="Picture 50"/>
          <p:cNvPicPr>
            <a:picLocks noChangeAspect="1"/>
          </p:cNvPicPr>
          <p:nvPr/>
        </p:nvPicPr>
        <p:blipFill>
          <a:blip r:embed="rId7"/>
          <a:stretch>
            <a:fillRect/>
          </a:stretch>
        </p:blipFill>
        <p:spPr>
          <a:xfrm>
            <a:off x="7223678" y="4026694"/>
            <a:ext cx="866268" cy="701264"/>
          </a:xfrm>
          <a:prstGeom prst="rect">
            <a:avLst/>
          </a:prstGeom>
        </p:spPr>
      </p:pic>
    </p:spTree>
    <p:custDataLst>
      <p:tags r:id="rId1"/>
    </p:custDataLst>
    <p:extLst>
      <p:ext uri="{BB962C8B-B14F-4D97-AF65-F5344CB8AC3E}">
        <p14:creationId xmlns:p14="http://schemas.microsoft.com/office/powerpoint/2010/main" val="377940566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6400" y="2463407"/>
            <a:ext cx="2728420" cy="3054280"/>
          </a:xfrm>
          <a:prstGeom prst="rect">
            <a:avLst/>
          </a:prstGeom>
        </p:spPr>
      </p:pic>
      <p:grpSp>
        <p:nvGrpSpPr>
          <p:cNvPr id="3" name="Group 2"/>
          <p:cNvGrpSpPr/>
          <p:nvPr/>
        </p:nvGrpSpPr>
        <p:grpSpPr>
          <a:xfrm>
            <a:off x="4419600" y="-81997"/>
            <a:ext cx="7664619" cy="7242988"/>
            <a:chOff x="2856326" y="-554108"/>
            <a:chExt cx="9483554" cy="8775770"/>
          </a:xfrm>
        </p:grpSpPr>
        <p:grpSp>
          <p:nvGrpSpPr>
            <p:cNvPr id="2" name="Group 1"/>
            <p:cNvGrpSpPr/>
            <p:nvPr/>
          </p:nvGrpSpPr>
          <p:grpSpPr>
            <a:xfrm>
              <a:off x="2856326" y="1058863"/>
              <a:ext cx="9483554" cy="5549828"/>
              <a:chOff x="2856326" y="1058863"/>
              <a:chExt cx="9483554" cy="5549828"/>
            </a:xfrm>
          </p:grpSpPr>
          <p:sp>
            <p:nvSpPr>
              <p:cNvPr id="14" name="Oval 13"/>
              <p:cNvSpPr/>
              <p:nvPr/>
            </p:nvSpPr>
            <p:spPr bwMode="auto">
              <a:xfrm>
                <a:off x="3756544" y="1477963"/>
                <a:ext cx="7162800" cy="4800599"/>
              </a:xfrm>
              <a:prstGeom prst="ellipse">
                <a:avLst/>
              </a:prstGeom>
              <a:noFill/>
              <a:ln w="38100">
                <a:solidFill>
                  <a:schemeClr val="bg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909" y="1058863"/>
                <a:ext cx="3326213" cy="35052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326" y="3027159"/>
                <a:ext cx="3326213" cy="35052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012" y="1058863"/>
                <a:ext cx="3326213" cy="3505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3667" y="3103491"/>
                <a:ext cx="3326213" cy="3505200"/>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6534" y="-554108"/>
              <a:ext cx="3326213" cy="350519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501" y="4716462"/>
              <a:ext cx="3326213" cy="3505200"/>
            </a:xfrm>
            <a:prstGeom prst="rect">
              <a:avLst/>
            </a:prstGeom>
          </p:spPr>
        </p:pic>
      </p:grpSp>
      <p:sp>
        <p:nvSpPr>
          <p:cNvPr id="19" name="Hexagon 18"/>
          <p:cNvSpPr/>
          <p:nvPr/>
        </p:nvSpPr>
        <p:spPr bwMode="auto">
          <a:xfrm>
            <a:off x="2140292" y="3747634"/>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2154325" y="4684849"/>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2154325" y="3726201"/>
            <a:ext cx="383138" cy="3186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2163781" y="4688345"/>
            <a:ext cx="383138" cy="31868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2"/>
          <p:cNvSpPr>
            <a:spLocks noGrp="1"/>
          </p:cNvSpPr>
          <p:nvPr>
            <p:ph type="title"/>
          </p:nvPr>
        </p:nvSpPr>
        <p:spPr>
          <a:xfrm>
            <a:off x="119835" y="84211"/>
            <a:ext cx="11655840" cy="899537"/>
          </a:xfrm>
        </p:spPr>
        <p:txBody>
          <a:bodyPr>
            <a:normAutofit fontScale="90000"/>
          </a:bodyPr>
          <a:lstStyle/>
          <a:p>
            <a:r>
              <a:rPr lang="en-US" dirty="0" smtClean="0"/>
              <a:t>Stateful microservice</a:t>
            </a:r>
            <a:endParaRPr lang="en-US" dirty="0"/>
          </a:p>
        </p:txBody>
      </p:sp>
      <p:sp>
        <p:nvSpPr>
          <p:cNvPr id="43" name="TextBox 42"/>
          <p:cNvSpPr txBox="1"/>
          <p:nvPr/>
        </p:nvSpPr>
        <p:spPr>
          <a:xfrm>
            <a:off x="36365" y="1979312"/>
            <a:ext cx="3123499"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 Package</a:t>
            </a:r>
          </a:p>
        </p:txBody>
      </p:sp>
      <p:sp>
        <p:nvSpPr>
          <p:cNvPr id="23" name="Hexagon 22"/>
          <p:cNvSpPr/>
          <p:nvPr/>
        </p:nvSpPr>
        <p:spPr bwMode="auto">
          <a:xfrm>
            <a:off x="1529376" y="3721655"/>
            <a:ext cx="383138" cy="3186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1530888" y="3645407"/>
            <a:ext cx="383138" cy="506901"/>
            <a:chOff x="913929" y="2513723"/>
            <a:chExt cx="390821" cy="517065"/>
          </a:xfrm>
        </p:grpSpPr>
        <p:sp>
          <p:nvSpPr>
            <p:cNvPr id="29" name="Hexagon 28"/>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32" name="Group 31"/>
          <p:cNvGrpSpPr/>
          <p:nvPr/>
        </p:nvGrpSpPr>
        <p:grpSpPr>
          <a:xfrm>
            <a:off x="1529377" y="3642415"/>
            <a:ext cx="383138" cy="506901"/>
            <a:chOff x="913929" y="2513723"/>
            <a:chExt cx="390821" cy="517065"/>
          </a:xfrm>
        </p:grpSpPr>
        <p:sp>
          <p:nvSpPr>
            <p:cNvPr id="33" name="Hexagon 32"/>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grpSp>
        <p:nvGrpSpPr>
          <p:cNvPr id="35" name="Group 34"/>
          <p:cNvGrpSpPr/>
          <p:nvPr/>
        </p:nvGrpSpPr>
        <p:grpSpPr>
          <a:xfrm>
            <a:off x="1529377" y="3635328"/>
            <a:ext cx="383138" cy="506901"/>
            <a:chOff x="913929" y="2513723"/>
            <a:chExt cx="390821" cy="517065"/>
          </a:xfrm>
        </p:grpSpPr>
        <p:sp>
          <p:nvSpPr>
            <p:cNvPr id="36" name="Hexagon 35"/>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sp>
        <p:nvSpPr>
          <p:cNvPr id="47" name="Freeform 58"/>
          <p:cNvSpPr>
            <a:spLocks/>
          </p:cNvSpPr>
          <p:nvPr/>
        </p:nvSpPr>
        <p:spPr bwMode="auto">
          <a:xfrm flipH="1" flipV="1">
            <a:off x="7440638" y="1385679"/>
            <a:ext cx="2100065" cy="2913385"/>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48" name="Freeform 58"/>
          <p:cNvSpPr>
            <a:spLocks/>
          </p:cNvSpPr>
          <p:nvPr/>
        </p:nvSpPr>
        <p:spPr bwMode="auto">
          <a:xfrm flipV="1">
            <a:off x="5205666" y="1385680"/>
            <a:ext cx="2234971" cy="2703913"/>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7" name="TextBox 6"/>
          <p:cNvSpPr txBox="1"/>
          <p:nvPr/>
        </p:nvSpPr>
        <p:spPr>
          <a:xfrm>
            <a:off x="6524362" y="3321941"/>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9" name="TextBox 48"/>
          <p:cNvSpPr txBox="1"/>
          <p:nvPr/>
        </p:nvSpPr>
        <p:spPr>
          <a:xfrm>
            <a:off x="8544188" y="3266800"/>
            <a:ext cx="1344637" cy="506901"/>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replication</a:t>
            </a:r>
          </a:p>
        </p:txBody>
      </p:sp>
      <p:sp>
        <p:nvSpPr>
          <p:cNvPr id="46" name="Hexagon 45"/>
          <p:cNvSpPr/>
          <p:nvPr/>
        </p:nvSpPr>
        <p:spPr bwMode="auto">
          <a:xfrm>
            <a:off x="1472352" y="4688345"/>
            <a:ext cx="383138" cy="31868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1479371" y="4594237"/>
            <a:ext cx="383138" cy="506901"/>
            <a:chOff x="913929" y="2513723"/>
            <a:chExt cx="390821" cy="517065"/>
          </a:xfrm>
        </p:grpSpPr>
        <p:sp>
          <p:nvSpPr>
            <p:cNvPr id="51" name="Hexagon 50"/>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P</a:t>
              </a:r>
            </a:p>
          </p:txBody>
        </p:sp>
      </p:grpSp>
      <p:grpSp>
        <p:nvGrpSpPr>
          <p:cNvPr id="53" name="Group 52"/>
          <p:cNvGrpSpPr/>
          <p:nvPr/>
        </p:nvGrpSpPr>
        <p:grpSpPr>
          <a:xfrm>
            <a:off x="1479370" y="4590742"/>
            <a:ext cx="383138" cy="506901"/>
            <a:chOff x="913929" y="2513723"/>
            <a:chExt cx="390821" cy="517065"/>
          </a:xfrm>
        </p:grpSpPr>
        <p:sp>
          <p:nvSpPr>
            <p:cNvPr id="54" name="Hexagon 53"/>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grpSp>
        <p:nvGrpSpPr>
          <p:cNvPr id="56" name="Group 55"/>
          <p:cNvGrpSpPr/>
          <p:nvPr/>
        </p:nvGrpSpPr>
        <p:grpSpPr>
          <a:xfrm>
            <a:off x="1482190" y="4593734"/>
            <a:ext cx="383138" cy="506901"/>
            <a:chOff x="913929" y="2513723"/>
            <a:chExt cx="390821" cy="517065"/>
          </a:xfrm>
        </p:grpSpPr>
        <p:sp>
          <p:nvSpPr>
            <p:cNvPr id="57" name="Hexagon 56"/>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13929" y="2513723"/>
              <a:ext cx="3048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S</a:t>
              </a:r>
            </a:p>
          </p:txBody>
        </p:sp>
      </p:grpSp>
      <p:sp>
        <p:nvSpPr>
          <p:cNvPr id="59" name="Freeform 58"/>
          <p:cNvSpPr>
            <a:spLocks/>
          </p:cNvSpPr>
          <p:nvPr/>
        </p:nvSpPr>
        <p:spPr bwMode="auto">
          <a:xfrm rot="20274532" flipH="1">
            <a:off x="7046625" y="3074748"/>
            <a:ext cx="3056668" cy="1832386"/>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
        <p:nvSpPr>
          <p:cNvPr id="60" name="Freeform 59"/>
          <p:cNvSpPr>
            <a:spLocks/>
          </p:cNvSpPr>
          <p:nvPr/>
        </p:nvSpPr>
        <p:spPr bwMode="auto">
          <a:xfrm rot="20274532">
            <a:off x="6294955" y="2581554"/>
            <a:ext cx="641752" cy="3063807"/>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18996">
              <a:defRPr/>
            </a:pPr>
            <a:endParaRPr lang="en-US" sz="2400" kern="0">
              <a:solidFill>
                <a:srgbClr val="FFFFFF"/>
              </a:solidFill>
            </a:endParaRPr>
          </a:p>
        </p:txBody>
      </p:sp>
    </p:spTree>
    <p:custDataLst>
      <p:tags r:id="rId1"/>
    </p:custDataLst>
    <p:extLst>
      <p:ext uri="{BB962C8B-B14F-4D97-AF65-F5344CB8AC3E}">
        <p14:creationId xmlns:p14="http://schemas.microsoft.com/office/powerpoint/2010/main" val="12483721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42" presetClass="path" presetSubtype="0" accel="50000" decel="50000" fill="hold" grpId="0" nodeType="withEffect">
                                  <p:stCondLst>
                                    <p:cond delay="0"/>
                                  </p:stCondLst>
                                  <p:childTnLst>
                                    <p:animMotion origin="layout" path="M 2.2313E-6 2.28779E-6 L 0.22772 -0.19179 " pathEditMode="relative" rAng="0" ptsTypes="AA">
                                      <p:cBhvr>
                                        <p:cTn id="34" dur="2000" fill="hold"/>
                                        <p:tgtEl>
                                          <p:spTgt spid="19"/>
                                        </p:tgtEl>
                                        <p:attrNameLst>
                                          <p:attrName>ppt_x</p:attrName>
                                          <p:attrName>ppt_y</p:attrName>
                                        </p:attrNameLst>
                                      </p:cBhvr>
                                      <p:rCtr x="11386" y="-9601"/>
                                    </p:animMotion>
                                  </p:childTnLst>
                                </p:cTn>
                              </p:par>
                              <p:par>
                                <p:cTn id="35" presetID="42" presetClass="path" presetSubtype="0" accel="50000" decel="50000" fill="hold" grpId="0" nodeType="withEffect">
                                  <p:stCondLst>
                                    <p:cond delay="0"/>
                                  </p:stCondLst>
                                  <p:childTnLst>
                                    <p:animMotion origin="layout" path="M 3.3929E-6 4.22152E-7 L 0.67526 -0.08511 " pathEditMode="relative" rAng="0" ptsTypes="AA">
                                      <p:cBhvr>
                                        <p:cTn id="36" dur="2000" fill="hold"/>
                                        <p:tgtEl>
                                          <p:spTgt spid="22"/>
                                        </p:tgtEl>
                                        <p:attrNameLst>
                                          <p:attrName>ppt_x</p:attrName>
                                          <p:attrName>ppt_y</p:attrName>
                                        </p:attrNameLst>
                                      </p:cBhvr>
                                      <p:rCtr x="33763" y="-4267"/>
                                    </p:animMotion>
                                  </p:childTnLst>
                                </p:cTn>
                              </p:par>
                              <p:par>
                                <p:cTn id="37" presetID="42" presetClass="path" presetSubtype="0" accel="50000" decel="50000" fill="hold" nodeType="withEffect">
                                  <p:stCondLst>
                                    <p:cond delay="0"/>
                                  </p:stCondLst>
                                  <p:childTnLst>
                                    <p:animMotion origin="layout" path="M 2.8772E-6 -2.89605E-6 L 0.46898 -0.39264 " pathEditMode="relative" rAng="0" ptsTypes="AA">
                                      <p:cBhvr>
                                        <p:cTn id="38" dur="2000" fill="hold"/>
                                        <p:tgtEl>
                                          <p:spTgt spid="6"/>
                                        </p:tgtEl>
                                        <p:attrNameLst>
                                          <p:attrName>ppt_x</p:attrName>
                                          <p:attrName>ppt_y</p:attrName>
                                        </p:attrNameLst>
                                      </p:cBhvr>
                                      <p:rCtr x="23449" y="-19632"/>
                                    </p:animMotion>
                                  </p:childTnLst>
                                </p:cTn>
                              </p:par>
                              <p:par>
                                <p:cTn id="39" presetID="42" presetClass="path" presetSubtype="0" accel="50000" decel="50000" fill="hold" nodeType="withEffect">
                                  <p:stCondLst>
                                    <p:cond delay="0"/>
                                  </p:stCondLst>
                                  <p:childTnLst>
                                    <p:animMotion origin="layout" path="M 0.00472 -0.00636 L 0.27776 0.04494 " pathEditMode="relative" rAng="0" ptsTypes="AA">
                                      <p:cBhvr>
                                        <p:cTn id="40" dur="2000" fill="hold"/>
                                        <p:tgtEl>
                                          <p:spTgt spid="32"/>
                                        </p:tgtEl>
                                        <p:attrNameLst>
                                          <p:attrName>ppt_x</p:attrName>
                                          <p:attrName>ppt_y</p:attrName>
                                        </p:attrNameLst>
                                      </p:cBhvr>
                                      <p:rCtr x="13646" y="2565"/>
                                    </p:animMotion>
                                  </p:childTnLst>
                                </p:cTn>
                              </p:par>
                              <p:par>
                                <p:cTn id="41" presetID="42" presetClass="path" presetSubtype="0" accel="50000" decel="50000" fill="hold" nodeType="withEffect">
                                  <p:stCondLst>
                                    <p:cond delay="0"/>
                                  </p:stCondLst>
                                  <p:childTnLst>
                                    <p:animMotion origin="layout" path="M 5.25913E-7 -4.15343E-6 L 0.67743 0.05674 " pathEditMode="relative" rAng="0" ptsTypes="AA">
                                      <p:cBhvr>
                                        <p:cTn id="42" dur="2000" fill="hold"/>
                                        <p:tgtEl>
                                          <p:spTgt spid="35"/>
                                        </p:tgtEl>
                                        <p:attrNameLst>
                                          <p:attrName>ppt_x</p:attrName>
                                          <p:attrName>ppt_y</p:attrName>
                                        </p:attrNameLst>
                                      </p:cBhvr>
                                      <p:rCtr x="33865" y="2837"/>
                                    </p:animMotion>
                                  </p:childTnLst>
                                </p:cTn>
                              </p:par>
                              <p:par>
                                <p:cTn id="43" presetID="42" presetClass="path" presetSubtype="0" accel="50000" decel="50000" fill="hold" nodeType="withEffect">
                                  <p:stCondLst>
                                    <p:cond delay="0"/>
                                  </p:stCondLst>
                                  <p:childTnLst>
                                    <p:animMotion origin="layout" path="M -4.71534E-6 -3.50431E-6 L 0.4732 0.10985 " pathEditMode="relative" rAng="0" ptsTypes="AA">
                                      <p:cBhvr>
                                        <p:cTn id="44" dur="2000" fill="hold"/>
                                        <p:tgtEl>
                                          <p:spTgt spid="50"/>
                                        </p:tgtEl>
                                        <p:attrNameLst>
                                          <p:attrName>ppt_x</p:attrName>
                                          <p:attrName>ppt_y</p:attrName>
                                        </p:attrNameLst>
                                      </p:cBhvr>
                                      <p:rCtr x="23653" y="5493"/>
                                    </p:animMotion>
                                  </p:childTnLst>
                                </p:cTn>
                              </p:par>
                              <p:par>
                                <p:cTn id="45" presetID="42" presetClass="path" presetSubtype="0" accel="50000" decel="50000" fill="hold" nodeType="withEffect">
                                  <p:stCondLst>
                                    <p:cond delay="0"/>
                                  </p:stCondLst>
                                  <p:childTnLst>
                                    <p:animMotion origin="layout" path="M -4.71534E-6 4.22152E-7 L 0.33227 -0.32842 " pathEditMode="relative" rAng="0" ptsTypes="AA">
                                      <p:cBhvr>
                                        <p:cTn id="46" dur="2000" fill="hold"/>
                                        <p:tgtEl>
                                          <p:spTgt spid="53"/>
                                        </p:tgtEl>
                                        <p:attrNameLst>
                                          <p:attrName>ppt_x</p:attrName>
                                          <p:attrName>ppt_y</p:attrName>
                                        </p:attrNameLst>
                                      </p:cBhvr>
                                      <p:rCtr x="16607" y="-16432"/>
                                    </p:animMotion>
                                  </p:childTnLst>
                                </p:cTn>
                              </p:par>
                              <p:par>
                                <p:cTn id="47" presetID="42" presetClass="path" presetSubtype="0" accel="50000" decel="50000" fill="hold" nodeType="withEffect">
                                  <p:stCondLst>
                                    <p:cond delay="0"/>
                                  </p:stCondLst>
                                  <p:childTnLst>
                                    <p:animMotion origin="layout" path="M 0.00128 0.00023 L 0.68267 -0.32864 " pathEditMode="relative" rAng="0" ptsTypes="AA">
                                      <p:cBhvr>
                                        <p:cTn id="48" dur="2000" fill="hold"/>
                                        <p:tgtEl>
                                          <p:spTgt spid="56"/>
                                        </p:tgtEl>
                                        <p:attrNameLst>
                                          <p:attrName>ppt_x</p:attrName>
                                          <p:attrName>ppt_y</p:attrName>
                                        </p:attrNameLst>
                                      </p:cBhvr>
                                      <p:rCtr x="34069" y="-16455"/>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2" grpId="0" animBg="1"/>
      <p:bldP spid="22" grpId="1" animBg="1"/>
      <p:bldP spid="37" grpId="0" animBg="1"/>
      <p:bldP spid="38" grpId="0" animBg="1"/>
      <p:bldP spid="43" grpId="0"/>
      <p:bldP spid="23" grpId="0" animBg="1"/>
      <p:bldP spid="47" grpId="0" animBg="1"/>
      <p:bldP spid="48" grpId="0" animBg="1"/>
      <p:bldP spid="7" grpId="0"/>
      <p:bldP spid="49" grpId="0"/>
      <p:bldP spid="46" grpId="0" animBg="1"/>
      <p:bldP spid="59" grpId="0" animBg="1"/>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 Fabric Programming Models</a:t>
            </a:r>
            <a:endParaRPr lang="en-US" dirty="0"/>
          </a:p>
        </p:txBody>
      </p:sp>
      <p:sp>
        <p:nvSpPr>
          <p:cNvPr id="20" name="Rounded Rectangle 19"/>
          <p:cNvSpPr/>
          <p:nvPr/>
        </p:nvSpPr>
        <p:spPr bwMode="auto">
          <a:xfrm>
            <a:off x="5949537" y="2693591"/>
            <a:ext cx="5517653" cy="916662"/>
          </a:xfrm>
          <a:prstGeom prst="roundRect">
            <a:avLst/>
          </a:prstGeom>
          <a:solidFill>
            <a:schemeClr val="tx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ctr" anchorCtr="0"/>
          <a:lstStyle/>
          <a:p>
            <a:pPr algn="ctr" defTabSz="913862"/>
            <a:r>
              <a:rPr lang="en-US" sz="2353" dirty="0">
                <a:solidFill>
                  <a:schemeClr val="bg1"/>
                </a:solidFill>
                <a:ea typeface="Segoe UI" pitchFamily="34" charset="0"/>
                <a:cs typeface="Segoe UI" pitchFamily="34" charset="0"/>
              </a:rPr>
              <a:t>Reliable Actors API</a:t>
            </a:r>
          </a:p>
        </p:txBody>
      </p:sp>
      <p:sp>
        <p:nvSpPr>
          <p:cNvPr id="21" name="Rounded Rectangle 20"/>
          <p:cNvSpPr/>
          <p:nvPr/>
        </p:nvSpPr>
        <p:spPr bwMode="auto">
          <a:xfrm>
            <a:off x="557308" y="2687736"/>
            <a:ext cx="5216277" cy="92205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89630" tIns="89630" rIns="33615" bIns="33615" rtlCol="0" anchor="ctr" anchorCtr="0"/>
          <a:lstStyle/>
          <a:p>
            <a:pPr algn="ctr" defTabSz="913862"/>
            <a:r>
              <a:rPr lang="en-US" sz="2353" dirty="0">
                <a:solidFill>
                  <a:srgbClr val="00188F"/>
                </a:solidFill>
                <a:ea typeface="Segoe UI" pitchFamily="34" charset="0"/>
                <a:cs typeface="Segoe UI" pitchFamily="34" charset="0"/>
              </a:rPr>
              <a:t>Reliable Services API</a:t>
            </a:r>
          </a:p>
        </p:txBody>
      </p:sp>
      <p:sp>
        <p:nvSpPr>
          <p:cNvPr id="76" name="Rectangle 75"/>
          <p:cNvSpPr/>
          <p:nvPr/>
        </p:nvSpPr>
        <p:spPr>
          <a:xfrm>
            <a:off x="498890" y="4953347"/>
            <a:ext cx="5298345" cy="872038"/>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604"/>
            <a:r>
              <a:rPr lang="en-US" sz="2353" dirty="0">
                <a:solidFill>
                  <a:srgbClr val="FFFFFF"/>
                </a:solidFill>
                <a:latin typeface="Segoe UI Light"/>
              </a:rPr>
              <a:t>Azure </a:t>
            </a:r>
          </a:p>
        </p:txBody>
      </p:sp>
      <p:sp>
        <p:nvSpPr>
          <p:cNvPr id="81" name="Rectangle 80"/>
          <p:cNvSpPr/>
          <p:nvPr/>
        </p:nvSpPr>
        <p:spPr>
          <a:xfrm>
            <a:off x="6053412" y="4950407"/>
            <a:ext cx="5313236" cy="872038"/>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604"/>
            <a:r>
              <a:rPr lang="en-US" sz="2353" dirty="0">
                <a:solidFill>
                  <a:srgbClr val="FFFFFF"/>
                </a:solidFill>
                <a:latin typeface="Segoe UI Light"/>
              </a:rPr>
              <a:t>Private Clouds </a:t>
            </a:r>
          </a:p>
        </p:txBody>
      </p:sp>
      <p:sp>
        <p:nvSpPr>
          <p:cNvPr id="348" name="Hexagon 347"/>
          <p:cNvSpPr/>
          <p:nvPr/>
        </p:nvSpPr>
        <p:spPr>
          <a:xfrm>
            <a:off x="530155"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49" name="Hexagon 348"/>
          <p:cNvSpPr/>
          <p:nvPr/>
        </p:nvSpPr>
        <p:spPr>
          <a:xfrm>
            <a:off x="756520"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50" name="Hexagon 349"/>
          <p:cNvSpPr/>
          <p:nvPr/>
        </p:nvSpPr>
        <p:spPr>
          <a:xfrm>
            <a:off x="530155"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51" name="Hexagon 350"/>
          <p:cNvSpPr/>
          <p:nvPr/>
        </p:nvSpPr>
        <p:spPr>
          <a:xfrm>
            <a:off x="756520"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352" name="Straight Connector 351"/>
          <p:cNvCxnSpPr/>
          <p:nvPr/>
        </p:nvCxnSpPr>
        <p:spPr>
          <a:xfrm>
            <a:off x="664891" y="2351606"/>
            <a:ext cx="226365" cy="132952"/>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a:off x="664891" y="2085702"/>
            <a:ext cx="226365" cy="132952"/>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887574" y="2212949"/>
            <a:ext cx="226365" cy="132952"/>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H="1">
            <a:off x="887574" y="2351606"/>
            <a:ext cx="226365" cy="132952"/>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887574" y="2224360"/>
            <a:ext cx="32" cy="263282"/>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661241" y="2218655"/>
            <a:ext cx="226332" cy="127247"/>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flipV="1">
            <a:off x="887574" y="2079997"/>
            <a:ext cx="226365" cy="144362"/>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a:off x="664875" y="2109835"/>
            <a:ext cx="32" cy="263282"/>
          </a:xfrm>
          <a:prstGeom prst="line">
            <a:avLst/>
          </a:prstGeom>
          <a:noFill/>
          <a:ln w="6350" cap="flat" cmpd="sng" algn="ctr">
            <a:solidFill>
              <a:srgbClr val="5B9BD5"/>
            </a:solidFill>
            <a:prstDash val="solid"/>
            <a:miter lim="800000"/>
          </a:ln>
          <a:effectLst/>
        </p:spPr>
      </p:cxnSp>
      <p:sp>
        <p:nvSpPr>
          <p:cNvPr id="360" name="Hexagon 359"/>
          <p:cNvSpPr/>
          <p:nvPr/>
        </p:nvSpPr>
        <p:spPr>
          <a:xfrm>
            <a:off x="980087"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61" name="Hexagon 360"/>
          <p:cNvSpPr/>
          <p:nvPr/>
        </p:nvSpPr>
        <p:spPr>
          <a:xfrm>
            <a:off x="1206452"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62" name="Hexagon 361"/>
          <p:cNvSpPr/>
          <p:nvPr/>
        </p:nvSpPr>
        <p:spPr>
          <a:xfrm>
            <a:off x="980087"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63" name="Hexagon 362"/>
          <p:cNvSpPr/>
          <p:nvPr/>
        </p:nvSpPr>
        <p:spPr>
          <a:xfrm>
            <a:off x="1206452"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364" name="Straight Connector 363"/>
          <p:cNvCxnSpPr/>
          <p:nvPr/>
        </p:nvCxnSpPr>
        <p:spPr>
          <a:xfrm>
            <a:off x="1114824" y="2351606"/>
            <a:ext cx="226365" cy="132952"/>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a:off x="1114824" y="2090162"/>
            <a:ext cx="226365" cy="132952"/>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1337507" y="2212949"/>
            <a:ext cx="226365" cy="132952"/>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H="1">
            <a:off x="1337507" y="2351606"/>
            <a:ext cx="226365" cy="132952"/>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1337507" y="2224360"/>
            <a:ext cx="32" cy="263282"/>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1111174" y="2218655"/>
            <a:ext cx="226332" cy="127247"/>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flipV="1">
            <a:off x="1337507" y="2079997"/>
            <a:ext cx="226365" cy="144362"/>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a:off x="1114807" y="2109835"/>
            <a:ext cx="32" cy="263282"/>
          </a:xfrm>
          <a:prstGeom prst="line">
            <a:avLst/>
          </a:prstGeom>
          <a:noFill/>
          <a:ln w="6350" cap="flat" cmpd="sng" algn="ctr">
            <a:solidFill>
              <a:srgbClr val="5B9BD5"/>
            </a:solidFill>
            <a:prstDash val="solid"/>
            <a:miter lim="800000"/>
          </a:ln>
          <a:effectLst/>
        </p:spPr>
      </p:cxnSp>
      <p:sp>
        <p:nvSpPr>
          <p:cNvPr id="372" name="Hexagon 371"/>
          <p:cNvSpPr/>
          <p:nvPr/>
        </p:nvSpPr>
        <p:spPr>
          <a:xfrm>
            <a:off x="1432457"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73" name="Hexagon 372"/>
          <p:cNvSpPr/>
          <p:nvPr/>
        </p:nvSpPr>
        <p:spPr>
          <a:xfrm>
            <a:off x="1658822"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74" name="Hexagon 373"/>
          <p:cNvSpPr/>
          <p:nvPr/>
        </p:nvSpPr>
        <p:spPr>
          <a:xfrm>
            <a:off x="1432457"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75" name="Hexagon 374"/>
          <p:cNvSpPr/>
          <p:nvPr/>
        </p:nvSpPr>
        <p:spPr>
          <a:xfrm>
            <a:off x="1658822"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376" name="Straight Connector 375"/>
          <p:cNvCxnSpPr/>
          <p:nvPr/>
        </p:nvCxnSpPr>
        <p:spPr>
          <a:xfrm>
            <a:off x="1567194" y="23516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a:off x="1567194" y="2085702"/>
            <a:ext cx="226365" cy="132952"/>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1789877" y="2212949"/>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H="1">
            <a:off x="1789877" y="2351606"/>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1789877" y="2224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1563544" y="2218655"/>
            <a:ext cx="226332" cy="127247"/>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flipV="1">
            <a:off x="1789877" y="2079997"/>
            <a:ext cx="226365" cy="144362"/>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a:off x="1567177" y="2114294"/>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882390"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85" name="Hexagon 384"/>
          <p:cNvSpPr/>
          <p:nvPr/>
        </p:nvSpPr>
        <p:spPr>
          <a:xfrm>
            <a:off x="2108755"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86" name="Hexagon 385"/>
          <p:cNvSpPr/>
          <p:nvPr/>
        </p:nvSpPr>
        <p:spPr>
          <a:xfrm>
            <a:off x="1882390"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87" name="Hexagon 386"/>
          <p:cNvSpPr/>
          <p:nvPr/>
        </p:nvSpPr>
        <p:spPr>
          <a:xfrm>
            <a:off x="2108755"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388" name="Straight Connector 387"/>
          <p:cNvCxnSpPr/>
          <p:nvPr/>
        </p:nvCxnSpPr>
        <p:spPr>
          <a:xfrm>
            <a:off x="2017126" y="23516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a:off x="2017126" y="2085702"/>
            <a:ext cx="226365" cy="132952"/>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2239809" y="2212949"/>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H="1">
            <a:off x="2239809" y="2351606"/>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2239809" y="2219901"/>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2013476" y="2218655"/>
            <a:ext cx="226332" cy="127247"/>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flipV="1">
            <a:off x="2239809" y="2079997"/>
            <a:ext cx="226365" cy="144362"/>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a:off x="2017110" y="2114294"/>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2332322"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97" name="Hexagon 396"/>
          <p:cNvSpPr/>
          <p:nvPr/>
        </p:nvSpPr>
        <p:spPr>
          <a:xfrm>
            <a:off x="2555089"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98" name="Hexagon 397"/>
          <p:cNvSpPr/>
          <p:nvPr/>
        </p:nvSpPr>
        <p:spPr>
          <a:xfrm>
            <a:off x="2332322"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99" name="Hexagon 398"/>
          <p:cNvSpPr/>
          <p:nvPr/>
        </p:nvSpPr>
        <p:spPr>
          <a:xfrm>
            <a:off x="2555089"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00" name="Straight Connector 399"/>
          <p:cNvCxnSpPr/>
          <p:nvPr/>
        </p:nvCxnSpPr>
        <p:spPr>
          <a:xfrm>
            <a:off x="2463460" y="23516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2463460" y="2085702"/>
            <a:ext cx="226365" cy="132952"/>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2686142" y="2212949"/>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H="1">
            <a:off x="2686142" y="2351606"/>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86143" y="2224360"/>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flipV="1">
            <a:off x="2459810" y="2218655"/>
            <a:ext cx="226332" cy="127247"/>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flipV="1">
            <a:off x="2686142" y="2079997"/>
            <a:ext cx="226365" cy="144362"/>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2467042" y="2109835"/>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778656"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09" name="Hexagon 408"/>
          <p:cNvSpPr/>
          <p:nvPr/>
        </p:nvSpPr>
        <p:spPr>
          <a:xfrm>
            <a:off x="3005021"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10" name="Hexagon 409"/>
          <p:cNvSpPr/>
          <p:nvPr/>
        </p:nvSpPr>
        <p:spPr>
          <a:xfrm>
            <a:off x="2778656"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11" name="Hexagon 410"/>
          <p:cNvSpPr/>
          <p:nvPr/>
        </p:nvSpPr>
        <p:spPr>
          <a:xfrm>
            <a:off x="3005021"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12" name="Straight Connector 411"/>
          <p:cNvCxnSpPr/>
          <p:nvPr/>
        </p:nvCxnSpPr>
        <p:spPr>
          <a:xfrm>
            <a:off x="2913393" y="23516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2913393" y="2085702"/>
            <a:ext cx="226365" cy="132952"/>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3136076" y="2212949"/>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H="1">
            <a:off x="3136076" y="2351606"/>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3136076" y="2224360"/>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flipV="1">
            <a:off x="2909743" y="2218655"/>
            <a:ext cx="226332" cy="127247"/>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flipV="1">
            <a:off x="3136076" y="2079997"/>
            <a:ext cx="226365" cy="144362"/>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2913376" y="2109835"/>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3231026"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21" name="Hexagon 420"/>
          <p:cNvSpPr/>
          <p:nvPr/>
        </p:nvSpPr>
        <p:spPr>
          <a:xfrm>
            <a:off x="3457391"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22" name="Hexagon 421"/>
          <p:cNvSpPr/>
          <p:nvPr/>
        </p:nvSpPr>
        <p:spPr>
          <a:xfrm>
            <a:off x="3231026"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23" name="Hexagon 422"/>
          <p:cNvSpPr/>
          <p:nvPr/>
        </p:nvSpPr>
        <p:spPr>
          <a:xfrm>
            <a:off x="3457391"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24" name="Straight Connector 423"/>
          <p:cNvCxnSpPr/>
          <p:nvPr/>
        </p:nvCxnSpPr>
        <p:spPr>
          <a:xfrm>
            <a:off x="3365762" y="23516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3365762" y="2085702"/>
            <a:ext cx="226365" cy="132952"/>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3588444" y="2212949"/>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H="1">
            <a:off x="3588444" y="2351606"/>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a:off x="3588446" y="2224360"/>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flipV="1">
            <a:off x="3362112" y="2218655"/>
            <a:ext cx="226332" cy="127247"/>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V="1">
            <a:off x="3588444" y="2079997"/>
            <a:ext cx="226365" cy="144362"/>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3365746" y="2109835"/>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3685032"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33" name="Hexagon 432"/>
          <p:cNvSpPr/>
          <p:nvPr/>
        </p:nvSpPr>
        <p:spPr>
          <a:xfrm>
            <a:off x="3911397"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34" name="Hexagon 433"/>
          <p:cNvSpPr/>
          <p:nvPr/>
        </p:nvSpPr>
        <p:spPr>
          <a:xfrm>
            <a:off x="3685032"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35" name="Hexagon 434"/>
          <p:cNvSpPr/>
          <p:nvPr/>
        </p:nvSpPr>
        <p:spPr>
          <a:xfrm>
            <a:off x="3911397"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36" name="Straight Connector 435"/>
          <p:cNvCxnSpPr/>
          <p:nvPr/>
        </p:nvCxnSpPr>
        <p:spPr>
          <a:xfrm>
            <a:off x="3819768" y="23516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3819768" y="2085702"/>
            <a:ext cx="226365" cy="132952"/>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4032928" y="2218175"/>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H="1">
            <a:off x="4032928" y="2356832"/>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4043928" y="2229586"/>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3816118" y="2218655"/>
            <a:ext cx="226332" cy="127247"/>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flipV="1">
            <a:off x="4032928" y="2085222"/>
            <a:ext cx="226365" cy="144362"/>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a:off x="3819752" y="2109835"/>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4137747"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45" name="Hexagon 444"/>
          <p:cNvSpPr/>
          <p:nvPr/>
        </p:nvSpPr>
        <p:spPr>
          <a:xfrm>
            <a:off x="4364112"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46" name="Hexagon 445"/>
          <p:cNvSpPr/>
          <p:nvPr/>
        </p:nvSpPr>
        <p:spPr>
          <a:xfrm>
            <a:off x="4137747"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47" name="Hexagon 446"/>
          <p:cNvSpPr/>
          <p:nvPr/>
        </p:nvSpPr>
        <p:spPr>
          <a:xfrm>
            <a:off x="4364112" y="236431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48" name="Straight Connector 447"/>
          <p:cNvCxnSpPr/>
          <p:nvPr/>
        </p:nvCxnSpPr>
        <p:spPr>
          <a:xfrm>
            <a:off x="4272483" y="2352901"/>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a:off x="4272483" y="2086997"/>
            <a:ext cx="226365" cy="132952"/>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4495166" y="2214243"/>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H="1">
            <a:off x="4495166" y="2352901"/>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4495167" y="2225655"/>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268833" y="2219950"/>
            <a:ext cx="226332" cy="127247"/>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flipV="1">
            <a:off x="4495166" y="2081291"/>
            <a:ext cx="226365" cy="144362"/>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a:off x="4272467" y="211112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4587679"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57" name="Hexagon 456"/>
          <p:cNvSpPr/>
          <p:nvPr/>
        </p:nvSpPr>
        <p:spPr>
          <a:xfrm>
            <a:off x="4814044"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58" name="Hexagon 457"/>
          <p:cNvSpPr/>
          <p:nvPr/>
        </p:nvSpPr>
        <p:spPr>
          <a:xfrm>
            <a:off x="4587679"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59" name="Hexagon 458"/>
          <p:cNvSpPr/>
          <p:nvPr/>
        </p:nvSpPr>
        <p:spPr>
          <a:xfrm>
            <a:off x="4814044" y="236431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60" name="Straight Connector 459"/>
          <p:cNvCxnSpPr/>
          <p:nvPr/>
        </p:nvCxnSpPr>
        <p:spPr>
          <a:xfrm>
            <a:off x="4722416" y="2352901"/>
            <a:ext cx="226365" cy="132952"/>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a:off x="4722416" y="2086997"/>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945099" y="2214243"/>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H="1">
            <a:off x="4945099" y="2352901"/>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4945100" y="2225655"/>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4718766" y="2219950"/>
            <a:ext cx="226332" cy="127247"/>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flipV="1">
            <a:off x="4945099" y="2081291"/>
            <a:ext cx="226365" cy="144362"/>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a:off x="4722399" y="2111129"/>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5040049"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69" name="Hexagon 468"/>
          <p:cNvSpPr/>
          <p:nvPr/>
        </p:nvSpPr>
        <p:spPr>
          <a:xfrm>
            <a:off x="5266414"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70" name="Hexagon 469"/>
          <p:cNvSpPr/>
          <p:nvPr/>
        </p:nvSpPr>
        <p:spPr>
          <a:xfrm>
            <a:off x="5040049"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71" name="Hexagon 470"/>
          <p:cNvSpPr/>
          <p:nvPr/>
        </p:nvSpPr>
        <p:spPr>
          <a:xfrm>
            <a:off x="5266414"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72" name="Straight Connector 471"/>
          <p:cNvCxnSpPr/>
          <p:nvPr/>
        </p:nvCxnSpPr>
        <p:spPr>
          <a:xfrm>
            <a:off x="5174786" y="2352901"/>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a:off x="5174786" y="2086997"/>
            <a:ext cx="226365" cy="132952"/>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5393394" y="2214243"/>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H="1">
            <a:off x="5393394" y="2352901"/>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5397470" y="2225655"/>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5171136" y="2219950"/>
            <a:ext cx="226332" cy="127247"/>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flipV="1">
            <a:off x="5393394" y="2081291"/>
            <a:ext cx="226365" cy="144362"/>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a:off x="5174769" y="2111129"/>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5490457" y="196545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81" name="Hexagon 480"/>
          <p:cNvSpPr/>
          <p:nvPr/>
        </p:nvSpPr>
        <p:spPr>
          <a:xfrm>
            <a:off x="5716822"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82" name="Hexagon 481"/>
          <p:cNvSpPr/>
          <p:nvPr/>
        </p:nvSpPr>
        <p:spPr>
          <a:xfrm>
            <a:off x="5490457"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83" name="Hexagon 482"/>
          <p:cNvSpPr/>
          <p:nvPr/>
        </p:nvSpPr>
        <p:spPr>
          <a:xfrm>
            <a:off x="5716822"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84" name="Straight Connector 483"/>
          <p:cNvCxnSpPr/>
          <p:nvPr/>
        </p:nvCxnSpPr>
        <p:spPr>
          <a:xfrm>
            <a:off x="5625194" y="2352901"/>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5625194" y="2086997"/>
            <a:ext cx="226365" cy="132952"/>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847875" y="2214243"/>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H="1">
            <a:off x="5847875" y="2352901"/>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a:off x="5847877" y="2225655"/>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flipV="1">
            <a:off x="5621544" y="2219950"/>
            <a:ext cx="226332" cy="127247"/>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V="1">
            <a:off x="5847875" y="2081291"/>
            <a:ext cx="226365" cy="144362"/>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5625177" y="2111129"/>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940390"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93" name="Hexagon 492"/>
          <p:cNvSpPr/>
          <p:nvPr/>
        </p:nvSpPr>
        <p:spPr>
          <a:xfrm>
            <a:off x="6166754"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94" name="Hexagon 493"/>
          <p:cNvSpPr/>
          <p:nvPr/>
        </p:nvSpPr>
        <p:spPr>
          <a:xfrm>
            <a:off x="5940390"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95" name="Hexagon 494"/>
          <p:cNvSpPr/>
          <p:nvPr/>
        </p:nvSpPr>
        <p:spPr>
          <a:xfrm>
            <a:off x="6166754"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96" name="Straight Connector 495"/>
          <p:cNvCxnSpPr/>
          <p:nvPr/>
        </p:nvCxnSpPr>
        <p:spPr>
          <a:xfrm>
            <a:off x="6075126" y="2352901"/>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6075126" y="2091457"/>
            <a:ext cx="226365" cy="132952"/>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6297808" y="2214243"/>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H="1">
            <a:off x="6297808" y="2352901"/>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6297809" y="2225655"/>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V="1">
            <a:off x="6071476" y="2219950"/>
            <a:ext cx="226332" cy="127247"/>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flipV="1">
            <a:off x="6297808" y="2081291"/>
            <a:ext cx="226365" cy="144362"/>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a:off x="6075110" y="2111129"/>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6394396"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05" name="Hexagon 504"/>
          <p:cNvSpPr/>
          <p:nvPr/>
        </p:nvSpPr>
        <p:spPr>
          <a:xfrm>
            <a:off x="6620761"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06" name="Hexagon 505"/>
          <p:cNvSpPr/>
          <p:nvPr/>
        </p:nvSpPr>
        <p:spPr>
          <a:xfrm>
            <a:off x="6394396"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07" name="Hexagon 506"/>
          <p:cNvSpPr/>
          <p:nvPr/>
        </p:nvSpPr>
        <p:spPr>
          <a:xfrm>
            <a:off x="6620761"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08" name="Straight Connector 507"/>
          <p:cNvCxnSpPr/>
          <p:nvPr/>
        </p:nvCxnSpPr>
        <p:spPr>
          <a:xfrm>
            <a:off x="6529132" y="2352901"/>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a:off x="6529132" y="2086997"/>
            <a:ext cx="226365" cy="132952"/>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751815" y="2214243"/>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751815" y="2352901"/>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6751815" y="2225655"/>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V="1">
            <a:off x="6525482" y="2219950"/>
            <a:ext cx="226332" cy="127247"/>
          </a:xfrm>
          <a:prstGeom prst="line">
            <a:avLst/>
          </a:prstGeom>
          <a:noFill/>
          <a:ln w="6350" cap="flat" cmpd="sng" algn="ctr">
            <a:solidFill>
              <a:srgbClr val="5B9BD5"/>
            </a:solidFill>
            <a:prstDash val="solid"/>
            <a:miter lim="800000"/>
          </a:ln>
          <a:effectLst/>
        </p:spPr>
      </p:cxnSp>
      <p:cxnSp>
        <p:nvCxnSpPr>
          <p:cNvPr id="514" name="Straight Connector 513"/>
          <p:cNvCxnSpPr/>
          <p:nvPr/>
        </p:nvCxnSpPr>
        <p:spPr>
          <a:xfrm flipV="1">
            <a:off x="6751815" y="2081291"/>
            <a:ext cx="226365" cy="144362"/>
          </a:xfrm>
          <a:prstGeom prst="line">
            <a:avLst/>
          </a:prstGeom>
          <a:noFill/>
          <a:ln w="6350" cap="flat" cmpd="sng" algn="ctr">
            <a:solidFill>
              <a:srgbClr val="5B9BD5"/>
            </a:solidFill>
            <a:prstDash val="solid"/>
            <a:miter lim="800000"/>
          </a:ln>
          <a:effectLst/>
        </p:spPr>
      </p:cxnSp>
      <p:cxnSp>
        <p:nvCxnSpPr>
          <p:cNvPr id="515" name="Straight Connector 514"/>
          <p:cNvCxnSpPr/>
          <p:nvPr/>
        </p:nvCxnSpPr>
        <p:spPr>
          <a:xfrm>
            <a:off x="6537262" y="2111129"/>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846765"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17" name="Hexagon 516"/>
          <p:cNvSpPr/>
          <p:nvPr/>
        </p:nvSpPr>
        <p:spPr>
          <a:xfrm>
            <a:off x="7073131"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18" name="Hexagon 517"/>
          <p:cNvSpPr/>
          <p:nvPr/>
        </p:nvSpPr>
        <p:spPr>
          <a:xfrm>
            <a:off x="6846765"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19" name="Hexagon 518"/>
          <p:cNvSpPr/>
          <p:nvPr/>
        </p:nvSpPr>
        <p:spPr>
          <a:xfrm>
            <a:off x="7073131"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20" name="Straight Connector 519"/>
          <p:cNvCxnSpPr/>
          <p:nvPr/>
        </p:nvCxnSpPr>
        <p:spPr>
          <a:xfrm>
            <a:off x="6981502" y="2352901"/>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a:off x="6981502" y="2086997"/>
            <a:ext cx="226365" cy="132952"/>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7207783" y="2214243"/>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H="1">
            <a:off x="7207783" y="2352901"/>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a:off x="7204185" y="2225655"/>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flipV="1">
            <a:off x="6977852" y="2219950"/>
            <a:ext cx="226332" cy="127247"/>
          </a:xfrm>
          <a:prstGeom prst="line">
            <a:avLst/>
          </a:prstGeom>
          <a:noFill/>
          <a:ln w="6350" cap="flat" cmpd="sng" algn="ctr">
            <a:solidFill>
              <a:srgbClr val="5B9BD5"/>
            </a:solidFill>
            <a:prstDash val="solid"/>
            <a:miter lim="800000"/>
          </a:ln>
          <a:effectLst/>
        </p:spPr>
      </p:cxnSp>
      <p:cxnSp>
        <p:nvCxnSpPr>
          <p:cNvPr id="526" name="Straight Connector 525"/>
          <p:cNvCxnSpPr/>
          <p:nvPr/>
        </p:nvCxnSpPr>
        <p:spPr>
          <a:xfrm flipV="1">
            <a:off x="7207783" y="2081291"/>
            <a:ext cx="226365" cy="144362"/>
          </a:xfrm>
          <a:prstGeom prst="line">
            <a:avLst/>
          </a:prstGeom>
          <a:noFill/>
          <a:ln w="6350" cap="flat" cmpd="sng" algn="ctr">
            <a:solidFill>
              <a:srgbClr val="5B9BD5"/>
            </a:solidFill>
            <a:prstDash val="solid"/>
            <a:miter lim="800000"/>
          </a:ln>
          <a:effectLst/>
        </p:spPr>
      </p:cxnSp>
      <p:cxnSp>
        <p:nvCxnSpPr>
          <p:cNvPr id="527" name="Straight Connector 526"/>
          <p:cNvCxnSpPr/>
          <p:nvPr/>
        </p:nvCxnSpPr>
        <p:spPr>
          <a:xfrm>
            <a:off x="6981485" y="2111129"/>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7300298"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29" name="Hexagon 528"/>
          <p:cNvSpPr/>
          <p:nvPr/>
        </p:nvSpPr>
        <p:spPr>
          <a:xfrm>
            <a:off x="7526662"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30" name="Hexagon 529"/>
          <p:cNvSpPr/>
          <p:nvPr/>
        </p:nvSpPr>
        <p:spPr>
          <a:xfrm>
            <a:off x="7300298"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31" name="Hexagon 530"/>
          <p:cNvSpPr/>
          <p:nvPr/>
        </p:nvSpPr>
        <p:spPr>
          <a:xfrm>
            <a:off x="7526662"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32" name="Straight Connector 531"/>
          <p:cNvCxnSpPr/>
          <p:nvPr/>
        </p:nvCxnSpPr>
        <p:spPr>
          <a:xfrm>
            <a:off x="7435034" y="2352901"/>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a:off x="7435034" y="2086997"/>
            <a:ext cx="226365" cy="132952"/>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7654117" y="2214243"/>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H="1">
            <a:off x="7654117" y="2352901"/>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a:off x="7654118" y="2225655"/>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flipV="1">
            <a:off x="7431384" y="2219950"/>
            <a:ext cx="226332" cy="127247"/>
          </a:xfrm>
          <a:prstGeom prst="line">
            <a:avLst/>
          </a:prstGeom>
          <a:noFill/>
          <a:ln w="6350" cap="flat" cmpd="sng" algn="ctr">
            <a:solidFill>
              <a:srgbClr val="5B9BD5"/>
            </a:solidFill>
            <a:prstDash val="solid"/>
            <a:miter lim="800000"/>
          </a:ln>
          <a:effectLst/>
        </p:spPr>
      </p:cxnSp>
      <p:cxnSp>
        <p:nvCxnSpPr>
          <p:cNvPr id="538" name="Straight Connector 537"/>
          <p:cNvCxnSpPr/>
          <p:nvPr/>
        </p:nvCxnSpPr>
        <p:spPr>
          <a:xfrm flipV="1">
            <a:off x="7654117" y="2081291"/>
            <a:ext cx="226365" cy="144362"/>
          </a:xfrm>
          <a:prstGeom prst="line">
            <a:avLst/>
          </a:prstGeom>
          <a:noFill/>
          <a:ln w="6350" cap="flat" cmpd="sng" algn="ctr">
            <a:solidFill>
              <a:srgbClr val="5B9BD5"/>
            </a:solidFill>
            <a:prstDash val="solid"/>
            <a:miter lim="800000"/>
          </a:ln>
          <a:effectLst/>
        </p:spPr>
      </p:cxnSp>
      <p:cxnSp>
        <p:nvCxnSpPr>
          <p:cNvPr id="539" name="Straight Connector 538"/>
          <p:cNvCxnSpPr/>
          <p:nvPr/>
        </p:nvCxnSpPr>
        <p:spPr>
          <a:xfrm>
            <a:off x="7435018" y="2111129"/>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7751805"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41" name="Hexagon 540"/>
          <p:cNvSpPr/>
          <p:nvPr/>
        </p:nvSpPr>
        <p:spPr>
          <a:xfrm>
            <a:off x="7978170"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42" name="Hexagon 541"/>
          <p:cNvSpPr/>
          <p:nvPr/>
        </p:nvSpPr>
        <p:spPr>
          <a:xfrm>
            <a:off x="7751805"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43" name="Hexagon 542"/>
          <p:cNvSpPr/>
          <p:nvPr/>
        </p:nvSpPr>
        <p:spPr>
          <a:xfrm>
            <a:off x="7978170"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44" name="Straight Connector 543"/>
          <p:cNvCxnSpPr/>
          <p:nvPr/>
        </p:nvCxnSpPr>
        <p:spPr>
          <a:xfrm>
            <a:off x="7886541" y="2356375"/>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a:off x="7886541" y="2090470"/>
            <a:ext cx="226365" cy="132952"/>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8109224" y="2217719"/>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H="1">
            <a:off x="8109224" y="235637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a:off x="8109225" y="2229129"/>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flipV="1">
            <a:off x="7882891" y="2223423"/>
            <a:ext cx="226332" cy="127247"/>
          </a:xfrm>
          <a:prstGeom prst="line">
            <a:avLst/>
          </a:prstGeom>
          <a:noFill/>
          <a:ln w="6350" cap="flat" cmpd="sng" algn="ctr">
            <a:solidFill>
              <a:srgbClr val="5B9BD5"/>
            </a:solidFill>
            <a:prstDash val="solid"/>
            <a:miter lim="800000"/>
          </a:ln>
          <a:effectLst/>
        </p:spPr>
      </p:cxnSp>
      <p:cxnSp>
        <p:nvCxnSpPr>
          <p:cNvPr id="550" name="Straight Connector 549"/>
          <p:cNvCxnSpPr/>
          <p:nvPr/>
        </p:nvCxnSpPr>
        <p:spPr>
          <a:xfrm flipV="1">
            <a:off x="8109224" y="2084765"/>
            <a:ext cx="226365" cy="144362"/>
          </a:xfrm>
          <a:prstGeom prst="line">
            <a:avLst/>
          </a:prstGeom>
          <a:noFill/>
          <a:ln w="6350" cap="flat" cmpd="sng" algn="ctr">
            <a:solidFill>
              <a:srgbClr val="5B9BD5"/>
            </a:solidFill>
            <a:prstDash val="solid"/>
            <a:miter lim="800000"/>
          </a:ln>
          <a:effectLst/>
        </p:spPr>
      </p:cxnSp>
      <p:cxnSp>
        <p:nvCxnSpPr>
          <p:cNvPr id="551" name="Straight Connector 550"/>
          <p:cNvCxnSpPr/>
          <p:nvPr/>
        </p:nvCxnSpPr>
        <p:spPr>
          <a:xfrm>
            <a:off x="7886525" y="2119062"/>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8201737"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53" name="Hexagon 552"/>
          <p:cNvSpPr/>
          <p:nvPr/>
        </p:nvSpPr>
        <p:spPr>
          <a:xfrm>
            <a:off x="8424503"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54" name="Hexagon 553"/>
          <p:cNvSpPr/>
          <p:nvPr/>
        </p:nvSpPr>
        <p:spPr>
          <a:xfrm>
            <a:off x="8201737"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55" name="Hexagon 554"/>
          <p:cNvSpPr/>
          <p:nvPr/>
        </p:nvSpPr>
        <p:spPr>
          <a:xfrm>
            <a:off x="8424503"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56" name="Straight Connector 555"/>
          <p:cNvCxnSpPr/>
          <p:nvPr/>
        </p:nvCxnSpPr>
        <p:spPr>
          <a:xfrm>
            <a:off x="8336474" y="2356375"/>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a:off x="8336474" y="2090470"/>
            <a:ext cx="226365" cy="132952"/>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8555557" y="2217719"/>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H="1">
            <a:off x="8555557" y="235637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a:off x="8555557" y="2229129"/>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flipV="1">
            <a:off x="8332824" y="2223423"/>
            <a:ext cx="226332" cy="127247"/>
          </a:xfrm>
          <a:prstGeom prst="line">
            <a:avLst/>
          </a:prstGeom>
          <a:noFill/>
          <a:ln w="6350" cap="flat" cmpd="sng" algn="ctr">
            <a:solidFill>
              <a:srgbClr val="5B9BD5"/>
            </a:solidFill>
            <a:prstDash val="solid"/>
            <a:miter lim="800000"/>
          </a:ln>
          <a:effectLst/>
        </p:spPr>
      </p:cxnSp>
      <p:cxnSp>
        <p:nvCxnSpPr>
          <p:cNvPr id="562" name="Straight Connector 561"/>
          <p:cNvCxnSpPr/>
          <p:nvPr/>
        </p:nvCxnSpPr>
        <p:spPr>
          <a:xfrm flipV="1">
            <a:off x="8555557" y="2084765"/>
            <a:ext cx="226365" cy="144362"/>
          </a:xfrm>
          <a:prstGeom prst="line">
            <a:avLst/>
          </a:prstGeom>
          <a:noFill/>
          <a:ln w="6350" cap="flat" cmpd="sng" algn="ctr">
            <a:solidFill>
              <a:srgbClr val="5B9BD5"/>
            </a:solidFill>
            <a:prstDash val="solid"/>
            <a:miter lim="800000"/>
          </a:ln>
          <a:effectLst/>
        </p:spPr>
      </p:cxnSp>
      <p:cxnSp>
        <p:nvCxnSpPr>
          <p:cNvPr id="563" name="Straight Connector 562"/>
          <p:cNvCxnSpPr/>
          <p:nvPr/>
        </p:nvCxnSpPr>
        <p:spPr>
          <a:xfrm>
            <a:off x="8336457" y="2114605"/>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8650507"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65" name="Hexagon 564"/>
          <p:cNvSpPr/>
          <p:nvPr/>
        </p:nvSpPr>
        <p:spPr>
          <a:xfrm>
            <a:off x="8873273"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66" name="Hexagon 565"/>
          <p:cNvSpPr/>
          <p:nvPr/>
        </p:nvSpPr>
        <p:spPr>
          <a:xfrm>
            <a:off x="8650507"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67" name="Hexagon 566"/>
          <p:cNvSpPr/>
          <p:nvPr/>
        </p:nvSpPr>
        <p:spPr>
          <a:xfrm>
            <a:off x="8873273"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68" name="Straight Connector 567"/>
          <p:cNvCxnSpPr/>
          <p:nvPr/>
        </p:nvCxnSpPr>
        <p:spPr>
          <a:xfrm>
            <a:off x="8785244" y="2356375"/>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a:off x="8785244" y="2090470"/>
            <a:ext cx="226365" cy="132952"/>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992106" y="2217719"/>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H="1">
            <a:off x="8992106" y="2356375"/>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a:off x="9004328" y="2229129"/>
            <a:ext cx="32" cy="263282"/>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flipV="1">
            <a:off x="8781594" y="2223423"/>
            <a:ext cx="226332" cy="127247"/>
          </a:xfrm>
          <a:prstGeom prst="line">
            <a:avLst/>
          </a:prstGeom>
          <a:noFill/>
          <a:ln w="6350" cap="flat" cmpd="sng" algn="ctr">
            <a:solidFill>
              <a:srgbClr val="5B9BD5"/>
            </a:solidFill>
            <a:prstDash val="solid"/>
            <a:miter lim="800000"/>
          </a:ln>
          <a:effectLst/>
        </p:spPr>
      </p:cxnSp>
      <p:cxnSp>
        <p:nvCxnSpPr>
          <p:cNvPr id="574" name="Straight Connector 573"/>
          <p:cNvCxnSpPr/>
          <p:nvPr/>
        </p:nvCxnSpPr>
        <p:spPr>
          <a:xfrm flipV="1">
            <a:off x="8992106" y="2084765"/>
            <a:ext cx="226365" cy="144362"/>
          </a:xfrm>
          <a:prstGeom prst="line">
            <a:avLst/>
          </a:prstGeom>
          <a:noFill/>
          <a:ln w="6350" cap="flat" cmpd="sng" algn="ctr">
            <a:solidFill>
              <a:srgbClr val="5B9BD5"/>
            </a:solidFill>
            <a:prstDash val="solid"/>
            <a:miter lim="800000"/>
          </a:ln>
          <a:effectLst/>
        </p:spPr>
      </p:cxnSp>
      <p:cxnSp>
        <p:nvCxnSpPr>
          <p:cNvPr id="575" name="Straight Connector 574"/>
          <p:cNvCxnSpPr/>
          <p:nvPr/>
        </p:nvCxnSpPr>
        <p:spPr>
          <a:xfrm>
            <a:off x="8785227" y="2114605"/>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9094190"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77" name="Hexagon 576"/>
          <p:cNvSpPr/>
          <p:nvPr/>
        </p:nvSpPr>
        <p:spPr>
          <a:xfrm>
            <a:off x="9320556"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78" name="Hexagon 577"/>
          <p:cNvSpPr/>
          <p:nvPr/>
        </p:nvSpPr>
        <p:spPr>
          <a:xfrm>
            <a:off x="9094190"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79" name="Hexagon 578"/>
          <p:cNvSpPr/>
          <p:nvPr/>
        </p:nvSpPr>
        <p:spPr>
          <a:xfrm>
            <a:off x="9320556"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80" name="Straight Connector 579"/>
          <p:cNvCxnSpPr/>
          <p:nvPr/>
        </p:nvCxnSpPr>
        <p:spPr>
          <a:xfrm>
            <a:off x="9228927" y="2356375"/>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a:off x="9228927" y="2090470"/>
            <a:ext cx="226365" cy="132952"/>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9451609" y="2217719"/>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H="1">
            <a:off x="9451609" y="2356375"/>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a:off x="9451611" y="2229129"/>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flipV="1">
            <a:off x="9225277" y="2223423"/>
            <a:ext cx="226332" cy="127247"/>
          </a:xfrm>
          <a:prstGeom prst="line">
            <a:avLst/>
          </a:prstGeom>
          <a:noFill/>
          <a:ln w="6350" cap="flat" cmpd="sng" algn="ctr">
            <a:solidFill>
              <a:srgbClr val="5B9BD5"/>
            </a:solidFill>
            <a:prstDash val="solid"/>
            <a:miter lim="800000"/>
          </a:ln>
          <a:effectLst/>
        </p:spPr>
      </p:cxnSp>
      <p:cxnSp>
        <p:nvCxnSpPr>
          <p:cNvPr id="586" name="Straight Connector 585"/>
          <p:cNvCxnSpPr/>
          <p:nvPr/>
        </p:nvCxnSpPr>
        <p:spPr>
          <a:xfrm flipV="1">
            <a:off x="9451609" y="2084765"/>
            <a:ext cx="226365" cy="144362"/>
          </a:xfrm>
          <a:prstGeom prst="line">
            <a:avLst/>
          </a:prstGeom>
          <a:noFill/>
          <a:ln w="6350" cap="flat" cmpd="sng" algn="ctr">
            <a:solidFill>
              <a:srgbClr val="5B9BD5"/>
            </a:solidFill>
            <a:prstDash val="solid"/>
            <a:miter lim="800000"/>
          </a:ln>
          <a:effectLst/>
        </p:spPr>
      </p:cxnSp>
      <p:cxnSp>
        <p:nvCxnSpPr>
          <p:cNvPr id="587" name="Straight Connector 586"/>
          <p:cNvCxnSpPr/>
          <p:nvPr/>
        </p:nvCxnSpPr>
        <p:spPr>
          <a:xfrm>
            <a:off x="9228910" y="2114605"/>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9544123"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89" name="Hexagon 588"/>
          <p:cNvSpPr/>
          <p:nvPr/>
        </p:nvSpPr>
        <p:spPr>
          <a:xfrm>
            <a:off x="9770488"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90" name="Hexagon 589"/>
          <p:cNvSpPr/>
          <p:nvPr/>
        </p:nvSpPr>
        <p:spPr>
          <a:xfrm>
            <a:off x="9544123"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91" name="Hexagon 590"/>
          <p:cNvSpPr/>
          <p:nvPr/>
        </p:nvSpPr>
        <p:spPr>
          <a:xfrm>
            <a:off x="9770488"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92" name="Straight Connector 591"/>
          <p:cNvCxnSpPr/>
          <p:nvPr/>
        </p:nvCxnSpPr>
        <p:spPr>
          <a:xfrm>
            <a:off x="9678860" y="2356375"/>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a:off x="9678860" y="2090470"/>
            <a:ext cx="226365" cy="132952"/>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901543" y="2217719"/>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H="1">
            <a:off x="9901543" y="2356375"/>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a:off x="9901544" y="2229129"/>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flipV="1">
            <a:off x="9675210" y="2223423"/>
            <a:ext cx="226332" cy="127247"/>
          </a:xfrm>
          <a:prstGeom prst="line">
            <a:avLst/>
          </a:prstGeom>
          <a:noFill/>
          <a:ln w="6350" cap="flat" cmpd="sng" algn="ctr">
            <a:solidFill>
              <a:srgbClr val="5B9BD5"/>
            </a:solidFill>
            <a:prstDash val="solid"/>
            <a:miter lim="800000"/>
          </a:ln>
          <a:effectLst/>
        </p:spPr>
      </p:cxnSp>
      <p:cxnSp>
        <p:nvCxnSpPr>
          <p:cNvPr id="598" name="Straight Connector 597"/>
          <p:cNvCxnSpPr/>
          <p:nvPr/>
        </p:nvCxnSpPr>
        <p:spPr>
          <a:xfrm flipV="1">
            <a:off x="9901543" y="2084765"/>
            <a:ext cx="226365" cy="144362"/>
          </a:xfrm>
          <a:prstGeom prst="line">
            <a:avLst/>
          </a:prstGeom>
          <a:noFill/>
          <a:ln w="6350" cap="flat" cmpd="sng" algn="ctr">
            <a:solidFill>
              <a:srgbClr val="5B9BD5"/>
            </a:solidFill>
            <a:prstDash val="solid"/>
            <a:miter lim="800000"/>
          </a:ln>
          <a:effectLst/>
        </p:spPr>
      </p:cxnSp>
      <p:cxnSp>
        <p:nvCxnSpPr>
          <p:cNvPr id="599" name="Straight Connector 598"/>
          <p:cNvCxnSpPr/>
          <p:nvPr/>
        </p:nvCxnSpPr>
        <p:spPr>
          <a:xfrm>
            <a:off x="9678843" y="2119062"/>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998129"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01" name="Hexagon 600"/>
          <p:cNvSpPr/>
          <p:nvPr/>
        </p:nvSpPr>
        <p:spPr>
          <a:xfrm>
            <a:off x="10224494"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02" name="Hexagon 601"/>
          <p:cNvSpPr/>
          <p:nvPr/>
        </p:nvSpPr>
        <p:spPr>
          <a:xfrm>
            <a:off x="9998129"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03" name="Hexagon 602"/>
          <p:cNvSpPr/>
          <p:nvPr/>
        </p:nvSpPr>
        <p:spPr>
          <a:xfrm>
            <a:off x="10224494"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604" name="Straight Connector 603"/>
          <p:cNvCxnSpPr/>
          <p:nvPr/>
        </p:nvCxnSpPr>
        <p:spPr>
          <a:xfrm>
            <a:off x="10132866" y="2356375"/>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a:off x="10132866" y="2090470"/>
            <a:ext cx="226365" cy="132952"/>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10355549" y="2217719"/>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H="1">
            <a:off x="10355549" y="2356375"/>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a:off x="10355550" y="2229129"/>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flipV="1">
            <a:off x="10129216" y="2223423"/>
            <a:ext cx="226332" cy="127247"/>
          </a:xfrm>
          <a:prstGeom prst="line">
            <a:avLst/>
          </a:prstGeom>
          <a:noFill/>
          <a:ln w="6350" cap="flat" cmpd="sng" algn="ctr">
            <a:solidFill>
              <a:srgbClr val="5B9BD5"/>
            </a:solidFill>
            <a:prstDash val="solid"/>
            <a:miter lim="800000"/>
          </a:ln>
          <a:effectLst/>
        </p:spPr>
      </p:cxnSp>
      <p:cxnSp>
        <p:nvCxnSpPr>
          <p:cNvPr id="610" name="Straight Connector 609"/>
          <p:cNvCxnSpPr/>
          <p:nvPr/>
        </p:nvCxnSpPr>
        <p:spPr>
          <a:xfrm flipV="1">
            <a:off x="10355549" y="2084765"/>
            <a:ext cx="226365" cy="144362"/>
          </a:xfrm>
          <a:prstGeom prst="line">
            <a:avLst/>
          </a:prstGeom>
          <a:noFill/>
          <a:ln w="6350" cap="flat" cmpd="sng" algn="ctr">
            <a:solidFill>
              <a:srgbClr val="5B9BD5"/>
            </a:solidFill>
            <a:prstDash val="solid"/>
            <a:miter lim="800000"/>
          </a:ln>
          <a:effectLst/>
        </p:spPr>
      </p:cxnSp>
      <p:cxnSp>
        <p:nvCxnSpPr>
          <p:cNvPr id="611" name="Straight Connector 610"/>
          <p:cNvCxnSpPr/>
          <p:nvPr/>
        </p:nvCxnSpPr>
        <p:spPr>
          <a:xfrm>
            <a:off x="10132849" y="2119062"/>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10450499"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13" name="Hexagon 612"/>
          <p:cNvSpPr/>
          <p:nvPr/>
        </p:nvSpPr>
        <p:spPr>
          <a:xfrm>
            <a:off x="10676864"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14" name="Hexagon 613"/>
          <p:cNvSpPr/>
          <p:nvPr/>
        </p:nvSpPr>
        <p:spPr>
          <a:xfrm>
            <a:off x="10450499"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15" name="Hexagon 614"/>
          <p:cNvSpPr/>
          <p:nvPr/>
        </p:nvSpPr>
        <p:spPr>
          <a:xfrm>
            <a:off x="10676864"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616" name="Straight Connector 615"/>
          <p:cNvCxnSpPr/>
          <p:nvPr/>
        </p:nvCxnSpPr>
        <p:spPr>
          <a:xfrm>
            <a:off x="10585235" y="2356375"/>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a:off x="10585235" y="2090470"/>
            <a:ext cx="226365" cy="132952"/>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807918" y="2217719"/>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H="1">
            <a:off x="10807918" y="2356375"/>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a:off x="10807919" y="2229129"/>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flipV="1">
            <a:off x="10581585" y="2223423"/>
            <a:ext cx="226332" cy="127247"/>
          </a:xfrm>
          <a:prstGeom prst="line">
            <a:avLst/>
          </a:prstGeom>
          <a:noFill/>
          <a:ln w="6350" cap="flat" cmpd="sng" algn="ctr">
            <a:solidFill>
              <a:srgbClr val="5B9BD5"/>
            </a:solidFill>
            <a:prstDash val="solid"/>
            <a:miter lim="800000"/>
          </a:ln>
          <a:effectLst/>
        </p:spPr>
      </p:cxnSp>
      <p:cxnSp>
        <p:nvCxnSpPr>
          <p:cNvPr id="622" name="Straight Connector 621"/>
          <p:cNvCxnSpPr/>
          <p:nvPr/>
        </p:nvCxnSpPr>
        <p:spPr>
          <a:xfrm flipV="1">
            <a:off x="10807918" y="2084765"/>
            <a:ext cx="226365" cy="144362"/>
          </a:xfrm>
          <a:prstGeom prst="line">
            <a:avLst/>
          </a:prstGeom>
          <a:noFill/>
          <a:ln w="6350" cap="flat" cmpd="sng" algn="ctr">
            <a:solidFill>
              <a:srgbClr val="5B9BD5"/>
            </a:solidFill>
            <a:prstDash val="solid"/>
            <a:miter lim="800000"/>
          </a:ln>
          <a:effectLst/>
        </p:spPr>
      </p:cxnSp>
      <p:cxnSp>
        <p:nvCxnSpPr>
          <p:cNvPr id="623" name="Straight Connector 622"/>
          <p:cNvCxnSpPr/>
          <p:nvPr/>
        </p:nvCxnSpPr>
        <p:spPr>
          <a:xfrm>
            <a:off x="10585219" y="2114605"/>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900431"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25" name="Hexagon 624"/>
          <p:cNvSpPr/>
          <p:nvPr/>
        </p:nvSpPr>
        <p:spPr>
          <a:xfrm>
            <a:off x="11126797"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26" name="Hexagon 625"/>
          <p:cNvSpPr/>
          <p:nvPr/>
        </p:nvSpPr>
        <p:spPr>
          <a:xfrm>
            <a:off x="10900431"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27" name="Hexagon 626"/>
          <p:cNvSpPr/>
          <p:nvPr/>
        </p:nvSpPr>
        <p:spPr>
          <a:xfrm>
            <a:off x="11126797"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628" name="Straight Connector 627"/>
          <p:cNvCxnSpPr/>
          <p:nvPr/>
        </p:nvCxnSpPr>
        <p:spPr>
          <a:xfrm>
            <a:off x="11035168" y="2356375"/>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a:off x="11035168" y="2090470"/>
            <a:ext cx="226365" cy="132952"/>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1257852" y="2229129"/>
            <a:ext cx="32" cy="26328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1031518" y="2223423"/>
            <a:ext cx="226332" cy="12724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a:off x="11035151" y="2114605"/>
            <a:ext cx="32" cy="263282"/>
          </a:xfrm>
          <a:prstGeom prst="line">
            <a:avLst/>
          </a:prstGeom>
          <a:noFill/>
          <a:ln w="6350" cap="flat" cmpd="sng" algn="ctr">
            <a:solidFill>
              <a:srgbClr val="5B9BD5"/>
            </a:solidFill>
            <a:prstDash val="solid"/>
            <a:miter lim="800000"/>
          </a:ln>
          <a:effectLst/>
        </p:spPr>
      </p:cxnSp>
      <p:sp>
        <p:nvSpPr>
          <p:cNvPr id="657" name="TextBox 656"/>
          <p:cNvSpPr txBox="1"/>
          <p:nvPr/>
        </p:nvSpPr>
        <p:spPr>
          <a:xfrm>
            <a:off x="3051433" y="2010907"/>
            <a:ext cx="7448603" cy="523146"/>
          </a:xfrm>
          <a:prstGeom prst="rect">
            <a:avLst/>
          </a:prstGeom>
          <a:noFill/>
        </p:spPr>
        <p:txBody>
          <a:bodyPr wrap="square" rtlCol="0">
            <a:spAutoFit/>
          </a:bodyPr>
          <a:lstStyle/>
          <a:p>
            <a:pPr defTabSz="896214"/>
            <a:r>
              <a:rPr lang="en-US" sz="2745" b="1" dirty="0">
                <a:solidFill>
                  <a:srgbClr val="FFFFFF"/>
                </a:solidFill>
                <a:latin typeface="Segoe UI Light"/>
                <a:ea typeface="Segoe UI Black" panose="020B0A02040204020203" pitchFamily="34" charset="0"/>
                <a:cs typeface="Segoe UI Semibold" panose="020B0702040204020203" pitchFamily="34" charset="0"/>
              </a:rPr>
              <a:t>Applications composed of microservices</a:t>
            </a:r>
          </a:p>
        </p:txBody>
      </p:sp>
      <p:sp>
        <p:nvSpPr>
          <p:cNvPr id="658" name="Rectangle 657"/>
          <p:cNvSpPr/>
          <p:nvPr/>
        </p:nvSpPr>
        <p:spPr>
          <a:xfrm>
            <a:off x="498890" y="3753220"/>
            <a:ext cx="10882999" cy="1024497"/>
          </a:xfrm>
          <a:prstGeom prst="rect">
            <a:avLst/>
          </a:prstGeom>
          <a:solidFill>
            <a:srgbClr val="662E93"/>
          </a:solidFill>
          <a:ln w="12700" cap="flat" cmpd="sng" algn="ctr">
            <a:noFill/>
            <a:prstDash val="solid"/>
            <a:miter lim="800000"/>
          </a:ln>
          <a:effectLst/>
        </p:spPr>
        <p:txBody>
          <a:bodyPr rtlCol="0" anchor="ctr"/>
          <a:lstStyle/>
          <a:p>
            <a:pPr algn="ctr" defTabSz="896214">
              <a:defRPr/>
            </a:pPr>
            <a:endParaRPr lang="en-US" sz="1765" b="1" kern="0">
              <a:solidFill>
                <a:srgbClr val="FFFFFF"/>
              </a:solidFill>
              <a:latin typeface="Calibri" panose="020F0502020204030204"/>
            </a:endParaRPr>
          </a:p>
        </p:txBody>
      </p:sp>
      <p:sp>
        <p:nvSpPr>
          <p:cNvPr id="659" name="TextBox 658"/>
          <p:cNvSpPr txBox="1"/>
          <p:nvPr/>
        </p:nvSpPr>
        <p:spPr>
          <a:xfrm>
            <a:off x="581283" y="3868354"/>
            <a:ext cx="1203935" cy="276832"/>
          </a:xfrm>
          <a:prstGeom prst="rect">
            <a:avLst/>
          </a:prstGeom>
          <a:noFill/>
        </p:spPr>
        <p:txBody>
          <a:bodyPr wrap="square" rtlCol="0">
            <a:spAutoFit/>
          </a:bodyPr>
          <a:lstStyle/>
          <a:p>
            <a:pPr defTabSz="896214"/>
            <a:r>
              <a:rPr lang="en-US" sz="1175" b="1" dirty="0">
                <a:solidFill>
                  <a:srgbClr val="FFFFFF"/>
                </a:solidFill>
                <a:latin typeface="Segoe UI Light"/>
              </a:rPr>
              <a:t>High Availability</a:t>
            </a:r>
          </a:p>
        </p:txBody>
      </p:sp>
      <p:sp>
        <p:nvSpPr>
          <p:cNvPr id="660" name="TextBox 659"/>
          <p:cNvSpPr txBox="1"/>
          <p:nvPr/>
        </p:nvSpPr>
        <p:spPr>
          <a:xfrm>
            <a:off x="2005513" y="4468039"/>
            <a:ext cx="1159934" cy="276832"/>
          </a:xfrm>
          <a:prstGeom prst="rect">
            <a:avLst/>
          </a:prstGeom>
          <a:noFill/>
        </p:spPr>
        <p:txBody>
          <a:bodyPr wrap="square" rtlCol="0">
            <a:spAutoFit/>
          </a:bodyPr>
          <a:lstStyle/>
          <a:p>
            <a:pPr defTabSz="896214"/>
            <a:r>
              <a:rPr lang="en-US" sz="1175" b="1" dirty="0">
                <a:solidFill>
                  <a:srgbClr val="FFFFFF"/>
                </a:solidFill>
                <a:latin typeface="Segoe UI Light"/>
              </a:rPr>
              <a:t>Hyper-Scale</a:t>
            </a:r>
          </a:p>
        </p:txBody>
      </p:sp>
      <p:sp>
        <p:nvSpPr>
          <p:cNvPr id="661" name="TextBox 660"/>
          <p:cNvSpPr txBox="1"/>
          <p:nvPr/>
        </p:nvSpPr>
        <p:spPr>
          <a:xfrm>
            <a:off x="1957706" y="3904015"/>
            <a:ext cx="1376098" cy="276832"/>
          </a:xfrm>
          <a:prstGeom prst="rect">
            <a:avLst/>
          </a:prstGeom>
          <a:noFill/>
        </p:spPr>
        <p:txBody>
          <a:bodyPr wrap="square" rtlCol="0">
            <a:spAutoFit/>
          </a:bodyPr>
          <a:lstStyle/>
          <a:p>
            <a:pPr defTabSz="896214"/>
            <a:r>
              <a:rPr lang="en-US" sz="1175" b="1" dirty="0">
                <a:solidFill>
                  <a:srgbClr val="FFFFFF"/>
                </a:solidFill>
                <a:latin typeface="Segoe UI Light"/>
              </a:rPr>
              <a:t>Hybrid Operations</a:t>
            </a:r>
          </a:p>
        </p:txBody>
      </p:sp>
      <p:sp>
        <p:nvSpPr>
          <p:cNvPr id="662" name="TextBox 661"/>
          <p:cNvSpPr txBox="1"/>
          <p:nvPr/>
        </p:nvSpPr>
        <p:spPr>
          <a:xfrm>
            <a:off x="2506993" y="4210061"/>
            <a:ext cx="1053507" cy="276832"/>
          </a:xfrm>
          <a:prstGeom prst="rect">
            <a:avLst/>
          </a:prstGeom>
          <a:noFill/>
        </p:spPr>
        <p:txBody>
          <a:bodyPr wrap="square" rtlCol="0">
            <a:spAutoFit/>
          </a:bodyPr>
          <a:lstStyle/>
          <a:p>
            <a:pPr defTabSz="896214"/>
            <a:r>
              <a:rPr lang="en-US" sz="1175" b="1" dirty="0">
                <a:solidFill>
                  <a:srgbClr val="FFFFFF"/>
                </a:solidFill>
                <a:latin typeface="Segoe UI Light"/>
              </a:rPr>
              <a:t>High Density</a:t>
            </a:r>
          </a:p>
        </p:txBody>
      </p:sp>
      <p:sp>
        <p:nvSpPr>
          <p:cNvPr id="663" name="TextBox 662"/>
          <p:cNvSpPr txBox="1"/>
          <p:nvPr/>
        </p:nvSpPr>
        <p:spPr>
          <a:xfrm>
            <a:off x="3870322" y="4167806"/>
            <a:ext cx="1312720" cy="276832"/>
          </a:xfrm>
          <a:prstGeom prst="rect">
            <a:avLst/>
          </a:prstGeom>
          <a:noFill/>
        </p:spPr>
        <p:txBody>
          <a:bodyPr wrap="square" rtlCol="0">
            <a:spAutoFit/>
          </a:bodyPr>
          <a:lstStyle/>
          <a:p>
            <a:pPr defTabSz="896214"/>
            <a:r>
              <a:rPr lang="en-US" sz="1175" b="1" dirty="0">
                <a:solidFill>
                  <a:srgbClr val="FFFFFF"/>
                </a:solidFill>
                <a:latin typeface="Segoe UI Light"/>
              </a:rPr>
              <a:t>Rolling Upgrades</a:t>
            </a:r>
          </a:p>
        </p:txBody>
      </p:sp>
      <p:sp>
        <p:nvSpPr>
          <p:cNvPr id="664" name="TextBox 663"/>
          <p:cNvSpPr txBox="1"/>
          <p:nvPr/>
        </p:nvSpPr>
        <p:spPr>
          <a:xfrm>
            <a:off x="5206001" y="4427729"/>
            <a:ext cx="1312720" cy="276832"/>
          </a:xfrm>
          <a:prstGeom prst="rect">
            <a:avLst/>
          </a:prstGeom>
          <a:noFill/>
        </p:spPr>
        <p:txBody>
          <a:bodyPr wrap="square" rtlCol="0">
            <a:spAutoFit/>
          </a:bodyPr>
          <a:lstStyle/>
          <a:p>
            <a:pPr defTabSz="896214"/>
            <a:r>
              <a:rPr lang="en-US" sz="1175" b="1" dirty="0">
                <a:solidFill>
                  <a:srgbClr val="FFFFFF"/>
                </a:solidFill>
                <a:latin typeface="Segoe UI Light"/>
              </a:rPr>
              <a:t>Stateful services</a:t>
            </a:r>
          </a:p>
        </p:txBody>
      </p:sp>
      <p:sp>
        <p:nvSpPr>
          <p:cNvPr id="665" name="TextBox 664"/>
          <p:cNvSpPr txBox="1"/>
          <p:nvPr/>
        </p:nvSpPr>
        <p:spPr>
          <a:xfrm>
            <a:off x="5698713" y="4198238"/>
            <a:ext cx="1312720" cy="276832"/>
          </a:xfrm>
          <a:prstGeom prst="rect">
            <a:avLst/>
          </a:prstGeom>
          <a:noFill/>
        </p:spPr>
        <p:txBody>
          <a:bodyPr wrap="square" rtlCol="0">
            <a:spAutoFit/>
          </a:bodyPr>
          <a:lstStyle/>
          <a:p>
            <a:pPr defTabSz="896214"/>
            <a:r>
              <a:rPr lang="en-US" sz="1175" b="1" dirty="0">
                <a:solidFill>
                  <a:srgbClr val="FFFFFF"/>
                </a:solidFill>
                <a:latin typeface="Segoe UI Light"/>
              </a:rPr>
              <a:t>Low Latency</a:t>
            </a:r>
          </a:p>
        </p:txBody>
      </p:sp>
      <p:sp>
        <p:nvSpPr>
          <p:cNvPr id="666" name="TextBox 665"/>
          <p:cNvSpPr txBox="1"/>
          <p:nvPr/>
        </p:nvSpPr>
        <p:spPr>
          <a:xfrm>
            <a:off x="7454494" y="4292043"/>
            <a:ext cx="1312720" cy="461342"/>
          </a:xfrm>
          <a:prstGeom prst="rect">
            <a:avLst/>
          </a:prstGeom>
          <a:noFill/>
        </p:spPr>
        <p:txBody>
          <a:bodyPr wrap="square" rtlCol="0">
            <a:spAutoFit/>
          </a:bodyPr>
          <a:lstStyle/>
          <a:p>
            <a:pPr algn="ctr" defTabSz="896214"/>
            <a:r>
              <a:rPr lang="en-US" sz="1175" b="1" dirty="0">
                <a:solidFill>
                  <a:srgbClr val="FFFFFF"/>
                </a:solidFill>
                <a:latin typeface="Segoe UI Light"/>
              </a:rPr>
              <a:t>Fast startup &amp; shutdown</a:t>
            </a:r>
          </a:p>
        </p:txBody>
      </p:sp>
      <p:sp>
        <p:nvSpPr>
          <p:cNvPr id="667" name="TextBox 666"/>
          <p:cNvSpPr txBox="1"/>
          <p:nvPr/>
        </p:nvSpPr>
        <p:spPr>
          <a:xfrm>
            <a:off x="8389573" y="3786323"/>
            <a:ext cx="1707445" cy="452338"/>
          </a:xfrm>
          <a:prstGeom prst="rect">
            <a:avLst/>
          </a:prstGeom>
          <a:noFill/>
        </p:spPr>
        <p:txBody>
          <a:bodyPr wrap="square" rtlCol="0">
            <a:spAutoFit/>
          </a:bodyPr>
          <a:lstStyle/>
          <a:p>
            <a:pPr defTabSz="896214"/>
            <a:r>
              <a:rPr lang="en-US" sz="1175" b="1" dirty="0">
                <a:solidFill>
                  <a:srgbClr val="FFFFFF"/>
                </a:solidFill>
                <a:latin typeface="Segoe UI Light"/>
              </a:rPr>
              <a:t>Container Orchestration &amp; lifecycle management</a:t>
            </a:r>
          </a:p>
        </p:txBody>
      </p:sp>
      <p:sp>
        <p:nvSpPr>
          <p:cNvPr id="668" name="TextBox 667"/>
          <p:cNvSpPr txBox="1"/>
          <p:nvPr/>
        </p:nvSpPr>
        <p:spPr>
          <a:xfrm>
            <a:off x="9840243" y="4248755"/>
            <a:ext cx="1526407" cy="453970"/>
          </a:xfrm>
          <a:prstGeom prst="rect">
            <a:avLst/>
          </a:prstGeom>
          <a:noFill/>
        </p:spPr>
        <p:txBody>
          <a:bodyPr wrap="square" rtlCol="0">
            <a:spAutoFit/>
          </a:bodyPr>
          <a:lstStyle/>
          <a:p>
            <a:pPr algn="ctr" defTabSz="896214"/>
            <a:r>
              <a:rPr lang="en-US" sz="1175" b="1" dirty="0">
                <a:solidFill>
                  <a:srgbClr val="FFFFFF"/>
                </a:solidFill>
                <a:latin typeface="Segoe UI Light"/>
              </a:rPr>
              <a:t>Replication &amp; Failover</a:t>
            </a:r>
          </a:p>
        </p:txBody>
      </p:sp>
      <p:sp>
        <p:nvSpPr>
          <p:cNvPr id="669" name="TextBox 668"/>
          <p:cNvSpPr txBox="1"/>
          <p:nvPr/>
        </p:nvSpPr>
        <p:spPr>
          <a:xfrm>
            <a:off x="655534" y="4131036"/>
            <a:ext cx="1159934" cy="645854"/>
          </a:xfrm>
          <a:prstGeom prst="rect">
            <a:avLst/>
          </a:prstGeom>
          <a:noFill/>
        </p:spPr>
        <p:txBody>
          <a:bodyPr wrap="square" rtlCol="0">
            <a:spAutoFit/>
          </a:bodyPr>
          <a:lstStyle/>
          <a:p>
            <a:pPr algn="ctr" defTabSz="896214"/>
            <a:r>
              <a:rPr lang="en-US" sz="1175" b="1" dirty="0">
                <a:solidFill>
                  <a:srgbClr val="FFFFFF"/>
                </a:solidFill>
                <a:latin typeface="Segoe UI Light"/>
              </a:rPr>
              <a:t>Simple programming models</a:t>
            </a:r>
          </a:p>
        </p:txBody>
      </p:sp>
      <p:sp>
        <p:nvSpPr>
          <p:cNvPr id="670" name="TextBox 669"/>
          <p:cNvSpPr txBox="1"/>
          <p:nvPr/>
        </p:nvSpPr>
        <p:spPr>
          <a:xfrm>
            <a:off x="8767214" y="4352588"/>
            <a:ext cx="1312720" cy="276832"/>
          </a:xfrm>
          <a:prstGeom prst="rect">
            <a:avLst/>
          </a:prstGeom>
          <a:noFill/>
        </p:spPr>
        <p:txBody>
          <a:bodyPr wrap="square" rtlCol="0">
            <a:spAutoFit/>
          </a:bodyPr>
          <a:lstStyle/>
          <a:p>
            <a:pPr defTabSz="896214"/>
            <a:r>
              <a:rPr lang="en-US" sz="1175" b="1" dirty="0">
                <a:solidFill>
                  <a:srgbClr val="FFFFFF"/>
                </a:solidFill>
                <a:latin typeface="Segoe UI Light"/>
              </a:rPr>
              <a:t>Load balancing</a:t>
            </a:r>
          </a:p>
        </p:txBody>
      </p:sp>
      <p:sp>
        <p:nvSpPr>
          <p:cNvPr id="671" name="TextBox 670"/>
          <p:cNvSpPr txBox="1"/>
          <p:nvPr/>
        </p:nvSpPr>
        <p:spPr>
          <a:xfrm>
            <a:off x="10204928" y="3902606"/>
            <a:ext cx="1376098" cy="276832"/>
          </a:xfrm>
          <a:prstGeom prst="rect">
            <a:avLst/>
          </a:prstGeom>
          <a:noFill/>
        </p:spPr>
        <p:txBody>
          <a:bodyPr wrap="square" rtlCol="0">
            <a:spAutoFit/>
          </a:bodyPr>
          <a:lstStyle/>
          <a:p>
            <a:pPr defTabSz="896214"/>
            <a:r>
              <a:rPr lang="en-US" sz="1175" b="1" dirty="0">
                <a:solidFill>
                  <a:srgbClr val="FFFFFF"/>
                </a:solidFill>
                <a:latin typeface="Segoe UI Light"/>
              </a:rPr>
              <a:t>Self-healing</a:t>
            </a:r>
          </a:p>
        </p:txBody>
      </p:sp>
      <p:sp>
        <p:nvSpPr>
          <p:cNvPr id="672" name="TextBox 671"/>
          <p:cNvSpPr txBox="1"/>
          <p:nvPr/>
        </p:nvSpPr>
        <p:spPr>
          <a:xfrm>
            <a:off x="3460896" y="3865450"/>
            <a:ext cx="1332761" cy="276832"/>
          </a:xfrm>
          <a:prstGeom prst="rect">
            <a:avLst/>
          </a:prstGeom>
          <a:noFill/>
        </p:spPr>
        <p:txBody>
          <a:bodyPr wrap="square" rtlCol="0">
            <a:spAutoFit/>
          </a:bodyPr>
          <a:lstStyle/>
          <a:p>
            <a:pPr defTabSz="896214"/>
            <a:r>
              <a:rPr lang="en-US" sz="1175" b="1" dirty="0">
                <a:solidFill>
                  <a:srgbClr val="FFFFFF"/>
                </a:solidFill>
                <a:latin typeface="Segoe UI Light"/>
              </a:rPr>
              <a:t>Data Partitioning</a:t>
            </a:r>
          </a:p>
        </p:txBody>
      </p:sp>
      <p:sp>
        <p:nvSpPr>
          <p:cNvPr id="673" name="TextBox 672"/>
          <p:cNvSpPr txBox="1"/>
          <p:nvPr/>
        </p:nvSpPr>
        <p:spPr>
          <a:xfrm>
            <a:off x="3515163" y="4473568"/>
            <a:ext cx="1508007" cy="276832"/>
          </a:xfrm>
          <a:prstGeom prst="rect">
            <a:avLst/>
          </a:prstGeom>
          <a:noFill/>
        </p:spPr>
        <p:txBody>
          <a:bodyPr wrap="square" rtlCol="0">
            <a:spAutoFit/>
          </a:bodyPr>
          <a:lstStyle/>
          <a:p>
            <a:pPr defTabSz="896214"/>
            <a:r>
              <a:rPr lang="en-US" sz="1175" b="1" dirty="0">
                <a:solidFill>
                  <a:srgbClr val="FFFFFF"/>
                </a:solidFill>
                <a:latin typeface="Segoe UI Light"/>
              </a:rPr>
              <a:t>Automated Rollback</a:t>
            </a:r>
          </a:p>
        </p:txBody>
      </p:sp>
      <p:sp>
        <p:nvSpPr>
          <p:cNvPr id="674" name="TextBox 673"/>
          <p:cNvSpPr txBox="1"/>
          <p:nvPr/>
        </p:nvSpPr>
        <p:spPr>
          <a:xfrm>
            <a:off x="7190058" y="3805806"/>
            <a:ext cx="1312720" cy="453970"/>
          </a:xfrm>
          <a:prstGeom prst="rect">
            <a:avLst/>
          </a:prstGeom>
          <a:noFill/>
        </p:spPr>
        <p:txBody>
          <a:bodyPr wrap="square" rtlCol="0">
            <a:spAutoFit/>
          </a:bodyPr>
          <a:lstStyle/>
          <a:p>
            <a:pPr algn="ctr" defTabSz="896214"/>
            <a:r>
              <a:rPr lang="en-US" sz="1175" b="1" dirty="0">
                <a:solidFill>
                  <a:srgbClr val="FFFFFF"/>
                </a:solidFill>
                <a:latin typeface="Segoe UI Light"/>
              </a:rPr>
              <a:t>Health Monitoring</a:t>
            </a:r>
          </a:p>
        </p:txBody>
      </p:sp>
      <p:sp>
        <p:nvSpPr>
          <p:cNvPr id="675" name="TextBox 674"/>
          <p:cNvSpPr txBox="1"/>
          <p:nvPr/>
        </p:nvSpPr>
        <p:spPr>
          <a:xfrm>
            <a:off x="6709502" y="4210061"/>
            <a:ext cx="1332761" cy="461342"/>
          </a:xfrm>
          <a:prstGeom prst="rect">
            <a:avLst/>
          </a:prstGeom>
          <a:noFill/>
        </p:spPr>
        <p:txBody>
          <a:bodyPr wrap="square" rtlCol="0">
            <a:spAutoFit/>
          </a:bodyPr>
          <a:lstStyle/>
          <a:p>
            <a:pPr defTabSz="896214"/>
            <a:r>
              <a:rPr lang="en-US" sz="1175" b="1" dirty="0">
                <a:solidFill>
                  <a:srgbClr val="FFFFFF"/>
                </a:solidFill>
                <a:latin typeface="Segoe UI Light"/>
              </a:rPr>
              <a:t>Placement Constraints</a:t>
            </a:r>
          </a:p>
        </p:txBody>
      </p:sp>
      <p:sp>
        <p:nvSpPr>
          <p:cNvPr id="676" name="TextBox 675"/>
          <p:cNvSpPr txBox="1"/>
          <p:nvPr/>
        </p:nvSpPr>
        <p:spPr>
          <a:xfrm>
            <a:off x="5031051" y="3711018"/>
            <a:ext cx="2271406" cy="523146"/>
          </a:xfrm>
          <a:prstGeom prst="rect">
            <a:avLst/>
          </a:prstGeom>
          <a:noFill/>
        </p:spPr>
        <p:txBody>
          <a:bodyPr wrap="square" rtlCol="0">
            <a:spAutoFit/>
          </a:bodyPr>
          <a:lstStyle/>
          <a:p>
            <a:pPr defTabSz="896214"/>
            <a:r>
              <a:rPr lang="en-US" sz="2745" b="1" dirty="0">
                <a:solidFill>
                  <a:srgbClr val="FFFFFF"/>
                </a:solidFill>
                <a:latin typeface="Segoe UI Light"/>
              </a:rPr>
              <a:t>Service Fabric</a:t>
            </a:r>
          </a:p>
        </p:txBody>
      </p:sp>
    </p:spTree>
    <p:extLst>
      <p:ext uri="{BB962C8B-B14F-4D97-AF65-F5344CB8AC3E}">
        <p14:creationId xmlns:p14="http://schemas.microsoft.com/office/powerpoint/2010/main" val="5552844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dirty="0" err="1"/>
              <a:t>Reliable</a:t>
            </a:r>
            <a:r>
              <a:rPr lang="pt-PT" dirty="0"/>
              <a:t> Services API</a:t>
            </a:r>
          </a:p>
        </p:txBody>
      </p:sp>
      <p:sp>
        <p:nvSpPr>
          <p:cNvPr id="4" name="Content Placeholder 3"/>
          <p:cNvSpPr>
            <a:spLocks noGrp="1"/>
          </p:cNvSpPr>
          <p:nvPr>
            <p:ph idx="1"/>
          </p:nvPr>
        </p:nvSpPr>
        <p:spPr>
          <a:xfrm>
            <a:off x="203200" y="1600201"/>
            <a:ext cx="11379200" cy="4142673"/>
          </a:xfrm>
        </p:spPr>
        <p:txBody>
          <a:bodyPr/>
          <a:lstStyle/>
          <a:p>
            <a:r>
              <a:rPr lang="en-US" sz="2800" dirty="0"/>
              <a:t>Build stateless services using existing technologies such as ASP.NET</a:t>
            </a:r>
          </a:p>
          <a:p>
            <a:r>
              <a:rPr lang="en-US" sz="2800" dirty="0"/>
              <a:t>Build </a:t>
            </a:r>
            <a:r>
              <a:rPr lang="en-US" sz="2800" dirty="0" err="1"/>
              <a:t>stateful</a:t>
            </a:r>
            <a:r>
              <a:rPr lang="en-US" sz="2800" dirty="0"/>
              <a:t> services using reliable collections</a:t>
            </a:r>
          </a:p>
          <a:p>
            <a:pPr marL="457200" indent="-457200">
              <a:buFont typeface="Arial" panose="020B0604020202020204" pitchFamily="34" charset="0"/>
              <a:buChar char="•"/>
            </a:pPr>
            <a:r>
              <a:rPr lang="en-US" sz="2800" dirty="0" err="1"/>
              <a:t>ReliableDictionary</a:t>
            </a:r>
            <a:r>
              <a:rPr lang="en-US" sz="2800" dirty="0"/>
              <a:t>&lt;T&gt;, </a:t>
            </a:r>
            <a:r>
              <a:rPr lang="en-US" sz="2800" dirty="0" err="1"/>
              <a:t>ReliableQueue</a:t>
            </a:r>
            <a:r>
              <a:rPr lang="en-US" sz="2800" dirty="0"/>
              <a:t>&lt;T&gt;</a:t>
            </a:r>
          </a:p>
          <a:p>
            <a:pPr marL="457200" indent="-457200">
              <a:buFont typeface="Arial" panose="020B0604020202020204" pitchFamily="34" charset="0"/>
              <a:buChar char="•"/>
            </a:pPr>
            <a:r>
              <a:rPr lang="en-US" sz="2800" dirty="0"/>
              <a:t>Data Contract </a:t>
            </a:r>
            <a:r>
              <a:rPr lang="en-US" sz="2800" dirty="0" err="1"/>
              <a:t>Serializer</a:t>
            </a:r>
            <a:endParaRPr lang="en-US" sz="2800" dirty="0"/>
          </a:p>
          <a:p>
            <a:r>
              <a:rPr lang="en-US" sz="2800" dirty="0"/>
              <a:t>Manage the concurrency and granularity of state changes using transactions</a:t>
            </a:r>
          </a:p>
          <a:p>
            <a:r>
              <a:rPr lang="en-US" sz="2800" dirty="0"/>
              <a:t>Communicate with services using the technology of your choice </a:t>
            </a:r>
          </a:p>
          <a:p>
            <a:pPr marL="457200" indent="-457200">
              <a:buFont typeface="Arial" panose="020B0604020202020204" pitchFamily="34" charset="0"/>
              <a:buChar char="•"/>
            </a:pPr>
            <a:r>
              <a:rPr lang="en-US" sz="2800" dirty="0"/>
              <a:t>e.g. </a:t>
            </a:r>
            <a:r>
              <a:rPr lang="en-US" sz="2800" dirty="0" err="1"/>
              <a:t>WebAPI</a:t>
            </a:r>
            <a:r>
              <a:rPr lang="en-US" sz="2800" dirty="0"/>
              <a:t> , WCF</a:t>
            </a:r>
          </a:p>
          <a:p>
            <a:endParaRPr lang="pt-PT" sz="2800" dirty="0"/>
          </a:p>
        </p:txBody>
      </p:sp>
      <p:graphicFrame>
        <p:nvGraphicFramePr>
          <p:cNvPr id="18" name="Diagram 17"/>
          <p:cNvGraphicFramePr/>
          <p:nvPr>
            <p:extLst>
              <p:ext uri="{D42A27DB-BD31-4B8C-83A1-F6EECF244321}">
                <p14:modId xmlns:p14="http://schemas.microsoft.com/office/powerpoint/2010/main" val="2127821146"/>
              </p:ext>
            </p:extLst>
          </p:nvPr>
        </p:nvGraphicFramePr>
        <p:xfrm>
          <a:off x="5562600" y="3962400"/>
          <a:ext cx="65532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72686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Stateful</a:t>
            </a:r>
            <a:r>
              <a:rPr lang="en-US" dirty="0" smtClean="0"/>
              <a:t> </a:t>
            </a:r>
            <a:r>
              <a:rPr lang="en-US" dirty="0"/>
              <a:t>service + Automatic Failover</a:t>
            </a:r>
            <a:endParaRPr lang="pt-PT" dirty="0"/>
          </a:p>
        </p:txBody>
      </p:sp>
      <p:sp>
        <p:nvSpPr>
          <p:cNvPr id="5" name="Text Placeholder 4"/>
          <p:cNvSpPr>
            <a:spLocks noGrp="1"/>
          </p:cNvSpPr>
          <p:nvPr>
            <p:ph type="body" idx="1"/>
          </p:nvPr>
        </p:nvSpPr>
        <p:spPr/>
        <p:txBody>
          <a:bodyPr/>
          <a:lstStyle/>
          <a:p>
            <a:r>
              <a:rPr lang="en-US" dirty="0" smtClean="0"/>
              <a:t>demo</a:t>
            </a:r>
            <a:endParaRPr lang="pt-PT" dirty="0"/>
          </a:p>
        </p:txBody>
      </p:sp>
    </p:spTree>
    <p:extLst>
      <p:ext uri="{BB962C8B-B14F-4D97-AF65-F5344CB8AC3E}">
        <p14:creationId xmlns:p14="http://schemas.microsoft.com/office/powerpoint/2010/main" val="9959435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Fabric Programming Models</a:t>
            </a:r>
            <a:endParaRPr lang="en-US" dirty="0"/>
          </a:p>
        </p:txBody>
      </p:sp>
      <p:sp>
        <p:nvSpPr>
          <p:cNvPr id="20" name="Rounded Rectangle 19"/>
          <p:cNvSpPr/>
          <p:nvPr/>
        </p:nvSpPr>
        <p:spPr bwMode="auto">
          <a:xfrm>
            <a:off x="5899668" y="2713537"/>
            <a:ext cx="5517653" cy="916662"/>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89630" tIns="89630" rIns="33615" bIns="33615" rtlCol="0" anchor="ctr" anchorCtr="0"/>
          <a:lstStyle/>
          <a:p>
            <a:pPr algn="ctr" defTabSz="913862"/>
            <a:r>
              <a:rPr lang="en-US" sz="2353" dirty="0">
                <a:solidFill>
                  <a:srgbClr val="00188F"/>
                </a:solidFill>
                <a:ea typeface="Segoe UI" pitchFamily="34" charset="0"/>
                <a:cs typeface="Segoe UI" pitchFamily="34" charset="0"/>
              </a:rPr>
              <a:t>Reliable Actors API</a:t>
            </a:r>
          </a:p>
        </p:txBody>
      </p:sp>
      <p:sp>
        <p:nvSpPr>
          <p:cNvPr id="21" name="Rounded Rectangle 20"/>
          <p:cNvSpPr/>
          <p:nvPr/>
        </p:nvSpPr>
        <p:spPr bwMode="auto">
          <a:xfrm>
            <a:off x="519808" y="2709719"/>
            <a:ext cx="5216277" cy="922058"/>
          </a:xfrm>
          <a:prstGeom prst="roundRect">
            <a:avLst/>
          </a:prstGeom>
          <a:solidFill>
            <a:schemeClr val="tx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ctr" anchorCtr="0"/>
          <a:lstStyle/>
          <a:p>
            <a:pPr algn="ctr" defTabSz="913862"/>
            <a:r>
              <a:rPr lang="en-US" sz="2353" dirty="0">
                <a:solidFill>
                  <a:schemeClr val="bg1"/>
                </a:solidFill>
                <a:ea typeface="Segoe UI" pitchFamily="34" charset="0"/>
                <a:cs typeface="Segoe UI" pitchFamily="34" charset="0"/>
              </a:rPr>
              <a:t>Reliable Services API</a:t>
            </a:r>
          </a:p>
        </p:txBody>
      </p:sp>
      <p:sp>
        <p:nvSpPr>
          <p:cNvPr id="76" name="Rectangle 75"/>
          <p:cNvSpPr/>
          <p:nvPr/>
        </p:nvSpPr>
        <p:spPr>
          <a:xfrm>
            <a:off x="498890" y="4953347"/>
            <a:ext cx="5298345" cy="872038"/>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604"/>
            <a:r>
              <a:rPr lang="en-US" sz="2353" dirty="0">
                <a:solidFill>
                  <a:srgbClr val="FFFFFF"/>
                </a:solidFill>
                <a:latin typeface="Segoe UI Light"/>
              </a:rPr>
              <a:t>Azure </a:t>
            </a:r>
          </a:p>
        </p:txBody>
      </p:sp>
      <p:sp>
        <p:nvSpPr>
          <p:cNvPr id="81" name="Rectangle 80"/>
          <p:cNvSpPr/>
          <p:nvPr/>
        </p:nvSpPr>
        <p:spPr>
          <a:xfrm>
            <a:off x="6053412" y="4961291"/>
            <a:ext cx="5313236" cy="872038"/>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604"/>
            <a:r>
              <a:rPr lang="en-US" sz="2353" dirty="0">
                <a:solidFill>
                  <a:srgbClr val="FFFFFF"/>
                </a:solidFill>
                <a:latin typeface="Segoe UI Light"/>
              </a:rPr>
              <a:t>Private Clouds </a:t>
            </a:r>
          </a:p>
        </p:txBody>
      </p:sp>
      <p:sp>
        <p:nvSpPr>
          <p:cNvPr id="348" name="Hexagon 347"/>
          <p:cNvSpPr/>
          <p:nvPr/>
        </p:nvSpPr>
        <p:spPr>
          <a:xfrm>
            <a:off x="530155"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49" name="Hexagon 348"/>
          <p:cNvSpPr/>
          <p:nvPr/>
        </p:nvSpPr>
        <p:spPr>
          <a:xfrm>
            <a:off x="756520"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50" name="Hexagon 349"/>
          <p:cNvSpPr/>
          <p:nvPr/>
        </p:nvSpPr>
        <p:spPr>
          <a:xfrm>
            <a:off x="530155"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51" name="Hexagon 350"/>
          <p:cNvSpPr/>
          <p:nvPr/>
        </p:nvSpPr>
        <p:spPr>
          <a:xfrm>
            <a:off x="756520"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352" name="Straight Connector 351"/>
          <p:cNvCxnSpPr/>
          <p:nvPr/>
        </p:nvCxnSpPr>
        <p:spPr>
          <a:xfrm>
            <a:off x="664891" y="2351606"/>
            <a:ext cx="226365" cy="132952"/>
          </a:xfrm>
          <a:prstGeom prst="line">
            <a:avLst/>
          </a:prstGeom>
          <a:noFill/>
          <a:ln w="6350" cap="flat" cmpd="sng" algn="ctr">
            <a:solidFill>
              <a:srgbClr val="5B9BD5"/>
            </a:solidFill>
            <a:prstDash val="solid"/>
            <a:miter lim="800000"/>
          </a:ln>
          <a:effectLst/>
        </p:spPr>
      </p:cxnSp>
      <p:cxnSp>
        <p:nvCxnSpPr>
          <p:cNvPr id="353" name="Straight Connector 352"/>
          <p:cNvCxnSpPr/>
          <p:nvPr/>
        </p:nvCxnSpPr>
        <p:spPr>
          <a:xfrm>
            <a:off x="664891" y="2085702"/>
            <a:ext cx="226365" cy="132952"/>
          </a:xfrm>
          <a:prstGeom prst="line">
            <a:avLst/>
          </a:prstGeom>
          <a:noFill/>
          <a:ln w="6350" cap="flat" cmpd="sng" algn="ctr">
            <a:solidFill>
              <a:srgbClr val="5B9BD5"/>
            </a:solidFill>
            <a:prstDash val="solid"/>
            <a:miter lim="800000"/>
          </a:ln>
          <a:effectLst/>
        </p:spPr>
      </p:cxnSp>
      <p:cxnSp>
        <p:nvCxnSpPr>
          <p:cNvPr id="354" name="Straight Connector 353"/>
          <p:cNvCxnSpPr/>
          <p:nvPr/>
        </p:nvCxnSpPr>
        <p:spPr>
          <a:xfrm>
            <a:off x="887574" y="2212949"/>
            <a:ext cx="226365" cy="132952"/>
          </a:xfrm>
          <a:prstGeom prst="line">
            <a:avLst/>
          </a:prstGeom>
          <a:noFill/>
          <a:ln w="6350" cap="flat" cmpd="sng" algn="ctr">
            <a:solidFill>
              <a:srgbClr val="5B9BD5"/>
            </a:solidFill>
            <a:prstDash val="solid"/>
            <a:miter lim="800000"/>
          </a:ln>
          <a:effectLst/>
        </p:spPr>
      </p:cxnSp>
      <p:cxnSp>
        <p:nvCxnSpPr>
          <p:cNvPr id="355" name="Straight Connector 354"/>
          <p:cNvCxnSpPr/>
          <p:nvPr/>
        </p:nvCxnSpPr>
        <p:spPr>
          <a:xfrm flipH="1">
            <a:off x="887574" y="2351606"/>
            <a:ext cx="226365" cy="132952"/>
          </a:xfrm>
          <a:prstGeom prst="line">
            <a:avLst/>
          </a:prstGeom>
          <a:noFill/>
          <a:ln w="6350" cap="flat" cmpd="sng" algn="ctr">
            <a:solidFill>
              <a:srgbClr val="5B9BD5"/>
            </a:solidFill>
            <a:prstDash val="solid"/>
            <a:miter lim="800000"/>
          </a:ln>
          <a:effectLst/>
        </p:spPr>
      </p:cxnSp>
      <p:cxnSp>
        <p:nvCxnSpPr>
          <p:cNvPr id="356" name="Straight Connector 355"/>
          <p:cNvCxnSpPr/>
          <p:nvPr/>
        </p:nvCxnSpPr>
        <p:spPr>
          <a:xfrm>
            <a:off x="887574" y="2224360"/>
            <a:ext cx="32" cy="263282"/>
          </a:xfrm>
          <a:prstGeom prst="line">
            <a:avLst/>
          </a:prstGeom>
          <a:noFill/>
          <a:ln w="6350" cap="flat" cmpd="sng" algn="ctr">
            <a:solidFill>
              <a:srgbClr val="5B9BD5"/>
            </a:solidFill>
            <a:prstDash val="solid"/>
            <a:miter lim="800000"/>
          </a:ln>
          <a:effectLst/>
        </p:spPr>
      </p:cxnSp>
      <p:cxnSp>
        <p:nvCxnSpPr>
          <p:cNvPr id="357" name="Straight Connector 356"/>
          <p:cNvCxnSpPr/>
          <p:nvPr/>
        </p:nvCxnSpPr>
        <p:spPr>
          <a:xfrm flipV="1">
            <a:off x="661241" y="2218655"/>
            <a:ext cx="226332" cy="127247"/>
          </a:xfrm>
          <a:prstGeom prst="line">
            <a:avLst/>
          </a:prstGeom>
          <a:noFill/>
          <a:ln w="6350" cap="flat" cmpd="sng" algn="ctr">
            <a:solidFill>
              <a:srgbClr val="5B9BD5"/>
            </a:solidFill>
            <a:prstDash val="solid"/>
            <a:miter lim="800000"/>
          </a:ln>
          <a:effectLst/>
        </p:spPr>
      </p:cxnSp>
      <p:cxnSp>
        <p:nvCxnSpPr>
          <p:cNvPr id="358" name="Straight Connector 357"/>
          <p:cNvCxnSpPr/>
          <p:nvPr/>
        </p:nvCxnSpPr>
        <p:spPr>
          <a:xfrm flipV="1">
            <a:off x="887574" y="2079997"/>
            <a:ext cx="226365" cy="144362"/>
          </a:xfrm>
          <a:prstGeom prst="line">
            <a:avLst/>
          </a:prstGeom>
          <a:noFill/>
          <a:ln w="6350" cap="flat" cmpd="sng" algn="ctr">
            <a:solidFill>
              <a:srgbClr val="5B9BD5"/>
            </a:solidFill>
            <a:prstDash val="solid"/>
            <a:miter lim="800000"/>
          </a:ln>
          <a:effectLst/>
        </p:spPr>
      </p:cxnSp>
      <p:cxnSp>
        <p:nvCxnSpPr>
          <p:cNvPr id="359" name="Straight Connector 358"/>
          <p:cNvCxnSpPr/>
          <p:nvPr/>
        </p:nvCxnSpPr>
        <p:spPr>
          <a:xfrm>
            <a:off x="664875" y="2109835"/>
            <a:ext cx="32" cy="263282"/>
          </a:xfrm>
          <a:prstGeom prst="line">
            <a:avLst/>
          </a:prstGeom>
          <a:noFill/>
          <a:ln w="6350" cap="flat" cmpd="sng" algn="ctr">
            <a:solidFill>
              <a:srgbClr val="5B9BD5"/>
            </a:solidFill>
            <a:prstDash val="solid"/>
            <a:miter lim="800000"/>
          </a:ln>
          <a:effectLst/>
        </p:spPr>
      </p:cxnSp>
      <p:sp>
        <p:nvSpPr>
          <p:cNvPr id="360" name="Hexagon 359"/>
          <p:cNvSpPr/>
          <p:nvPr/>
        </p:nvSpPr>
        <p:spPr>
          <a:xfrm>
            <a:off x="980087"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61" name="Hexagon 360"/>
          <p:cNvSpPr/>
          <p:nvPr/>
        </p:nvSpPr>
        <p:spPr>
          <a:xfrm>
            <a:off x="1206452"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62" name="Hexagon 361"/>
          <p:cNvSpPr/>
          <p:nvPr/>
        </p:nvSpPr>
        <p:spPr>
          <a:xfrm>
            <a:off x="980087"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63" name="Hexagon 362"/>
          <p:cNvSpPr/>
          <p:nvPr/>
        </p:nvSpPr>
        <p:spPr>
          <a:xfrm>
            <a:off x="1206452"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364" name="Straight Connector 363"/>
          <p:cNvCxnSpPr/>
          <p:nvPr/>
        </p:nvCxnSpPr>
        <p:spPr>
          <a:xfrm>
            <a:off x="1114824" y="2351606"/>
            <a:ext cx="226365" cy="132952"/>
          </a:xfrm>
          <a:prstGeom prst="line">
            <a:avLst/>
          </a:prstGeom>
          <a:noFill/>
          <a:ln w="6350" cap="flat" cmpd="sng" algn="ctr">
            <a:solidFill>
              <a:srgbClr val="5B9BD5"/>
            </a:solidFill>
            <a:prstDash val="solid"/>
            <a:miter lim="800000"/>
          </a:ln>
          <a:effectLst/>
        </p:spPr>
      </p:cxnSp>
      <p:cxnSp>
        <p:nvCxnSpPr>
          <p:cNvPr id="365" name="Straight Connector 364"/>
          <p:cNvCxnSpPr/>
          <p:nvPr/>
        </p:nvCxnSpPr>
        <p:spPr>
          <a:xfrm>
            <a:off x="1114824" y="2090162"/>
            <a:ext cx="226365" cy="132952"/>
          </a:xfrm>
          <a:prstGeom prst="line">
            <a:avLst/>
          </a:prstGeom>
          <a:noFill/>
          <a:ln w="6350" cap="flat" cmpd="sng" algn="ctr">
            <a:solidFill>
              <a:srgbClr val="5B9BD5"/>
            </a:solidFill>
            <a:prstDash val="solid"/>
            <a:miter lim="800000"/>
          </a:ln>
          <a:effectLst/>
        </p:spPr>
      </p:cxnSp>
      <p:cxnSp>
        <p:nvCxnSpPr>
          <p:cNvPr id="366" name="Straight Connector 365"/>
          <p:cNvCxnSpPr/>
          <p:nvPr/>
        </p:nvCxnSpPr>
        <p:spPr>
          <a:xfrm>
            <a:off x="1337507" y="2212949"/>
            <a:ext cx="226365" cy="132952"/>
          </a:xfrm>
          <a:prstGeom prst="line">
            <a:avLst/>
          </a:prstGeom>
          <a:noFill/>
          <a:ln w="6350" cap="flat" cmpd="sng" algn="ctr">
            <a:solidFill>
              <a:srgbClr val="5B9BD5"/>
            </a:solidFill>
            <a:prstDash val="solid"/>
            <a:miter lim="800000"/>
          </a:ln>
          <a:effectLst/>
        </p:spPr>
      </p:cxnSp>
      <p:cxnSp>
        <p:nvCxnSpPr>
          <p:cNvPr id="367" name="Straight Connector 366"/>
          <p:cNvCxnSpPr/>
          <p:nvPr/>
        </p:nvCxnSpPr>
        <p:spPr>
          <a:xfrm flipH="1">
            <a:off x="1337507" y="2351606"/>
            <a:ext cx="226365" cy="132952"/>
          </a:xfrm>
          <a:prstGeom prst="line">
            <a:avLst/>
          </a:prstGeom>
          <a:noFill/>
          <a:ln w="6350" cap="flat" cmpd="sng" algn="ctr">
            <a:solidFill>
              <a:srgbClr val="5B9BD5"/>
            </a:solidFill>
            <a:prstDash val="solid"/>
            <a:miter lim="800000"/>
          </a:ln>
          <a:effectLst/>
        </p:spPr>
      </p:cxnSp>
      <p:cxnSp>
        <p:nvCxnSpPr>
          <p:cNvPr id="368" name="Straight Connector 367"/>
          <p:cNvCxnSpPr/>
          <p:nvPr/>
        </p:nvCxnSpPr>
        <p:spPr>
          <a:xfrm>
            <a:off x="1337507" y="2224360"/>
            <a:ext cx="32" cy="263282"/>
          </a:xfrm>
          <a:prstGeom prst="line">
            <a:avLst/>
          </a:prstGeom>
          <a:noFill/>
          <a:ln w="6350" cap="flat" cmpd="sng" algn="ctr">
            <a:solidFill>
              <a:srgbClr val="5B9BD5"/>
            </a:solidFill>
            <a:prstDash val="solid"/>
            <a:miter lim="800000"/>
          </a:ln>
          <a:effectLst/>
        </p:spPr>
      </p:cxnSp>
      <p:cxnSp>
        <p:nvCxnSpPr>
          <p:cNvPr id="369" name="Straight Connector 368"/>
          <p:cNvCxnSpPr/>
          <p:nvPr/>
        </p:nvCxnSpPr>
        <p:spPr>
          <a:xfrm flipV="1">
            <a:off x="1111174" y="2218655"/>
            <a:ext cx="226332" cy="127247"/>
          </a:xfrm>
          <a:prstGeom prst="line">
            <a:avLst/>
          </a:prstGeom>
          <a:noFill/>
          <a:ln w="6350" cap="flat" cmpd="sng" algn="ctr">
            <a:solidFill>
              <a:srgbClr val="5B9BD5"/>
            </a:solidFill>
            <a:prstDash val="solid"/>
            <a:miter lim="800000"/>
          </a:ln>
          <a:effectLst/>
        </p:spPr>
      </p:cxnSp>
      <p:cxnSp>
        <p:nvCxnSpPr>
          <p:cNvPr id="370" name="Straight Connector 369"/>
          <p:cNvCxnSpPr/>
          <p:nvPr/>
        </p:nvCxnSpPr>
        <p:spPr>
          <a:xfrm flipV="1">
            <a:off x="1337507" y="2079997"/>
            <a:ext cx="226365" cy="144362"/>
          </a:xfrm>
          <a:prstGeom prst="line">
            <a:avLst/>
          </a:prstGeom>
          <a:noFill/>
          <a:ln w="6350" cap="flat" cmpd="sng" algn="ctr">
            <a:solidFill>
              <a:srgbClr val="5B9BD5"/>
            </a:solidFill>
            <a:prstDash val="solid"/>
            <a:miter lim="800000"/>
          </a:ln>
          <a:effectLst/>
        </p:spPr>
      </p:cxnSp>
      <p:cxnSp>
        <p:nvCxnSpPr>
          <p:cNvPr id="371" name="Straight Connector 370"/>
          <p:cNvCxnSpPr/>
          <p:nvPr/>
        </p:nvCxnSpPr>
        <p:spPr>
          <a:xfrm>
            <a:off x="1114807" y="2109835"/>
            <a:ext cx="32" cy="263282"/>
          </a:xfrm>
          <a:prstGeom prst="line">
            <a:avLst/>
          </a:prstGeom>
          <a:noFill/>
          <a:ln w="6350" cap="flat" cmpd="sng" algn="ctr">
            <a:solidFill>
              <a:srgbClr val="5B9BD5"/>
            </a:solidFill>
            <a:prstDash val="solid"/>
            <a:miter lim="800000"/>
          </a:ln>
          <a:effectLst/>
        </p:spPr>
      </p:cxnSp>
      <p:sp>
        <p:nvSpPr>
          <p:cNvPr id="372" name="Hexagon 371"/>
          <p:cNvSpPr/>
          <p:nvPr/>
        </p:nvSpPr>
        <p:spPr>
          <a:xfrm>
            <a:off x="1432457"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73" name="Hexagon 372"/>
          <p:cNvSpPr/>
          <p:nvPr/>
        </p:nvSpPr>
        <p:spPr>
          <a:xfrm>
            <a:off x="1658822"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74" name="Hexagon 373"/>
          <p:cNvSpPr/>
          <p:nvPr/>
        </p:nvSpPr>
        <p:spPr>
          <a:xfrm>
            <a:off x="1432457"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75" name="Hexagon 374"/>
          <p:cNvSpPr/>
          <p:nvPr/>
        </p:nvSpPr>
        <p:spPr>
          <a:xfrm>
            <a:off x="1658822"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376" name="Straight Connector 375"/>
          <p:cNvCxnSpPr/>
          <p:nvPr/>
        </p:nvCxnSpPr>
        <p:spPr>
          <a:xfrm>
            <a:off x="1567194" y="23516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a:off x="1567194" y="2085702"/>
            <a:ext cx="226365" cy="132952"/>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1789877" y="2212949"/>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H="1">
            <a:off x="1789877" y="2351606"/>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a:off x="1789877" y="2224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flipV="1">
            <a:off x="1563544" y="2218655"/>
            <a:ext cx="226332" cy="127247"/>
          </a:xfrm>
          <a:prstGeom prst="line">
            <a:avLst/>
          </a:prstGeom>
          <a:noFill/>
          <a:ln w="6350" cap="flat" cmpd="sng" algn="ctr">
            <a:solidFill>
              <a:srgbClr val="5B9BD5"/>
            </a:solidFill>
            <a:prstDash val="solid"/>
            <a:miter lim="800000"/>
          </a:ln>
          <a:effectLst/>
        </p:spPr>
      </p:cxnSp>
      <p:cxnSp>
        <p:nvCxnSpPr>
          <p:cNvPr id="382" name="Straight Connector 381"/>
          <p:cNvCxnSpPr/>
          <p:nvPr/>
        </p:nvCxnSpPr>
        <p:spPr>
          <a:xfrm flipV="1">
            <a:off x="1789877" y="2079997"/>
            <a:ext cx="226365" cy="144362"/>
          </a:xfrm>
          <a:prstGeom prst="line">
            <a:avLst/>
          </a:prstGeom>
          <a:noFill/>
          <a:ln w="6350" cap="flat" cmpd="sng" algn="ctr">
            <a:solidFill>
              <a:srgbClr val="5B9BD5"/>
            </a:solidFill>
            <a:prstDash val="solid"/>
            <a:miter lim="800000"/>
          </a:ln>
          <a:effectLst/>
        </p:spPr>
      </p:cxnSp>
      <p:cxnSp>
        <p:nvCxnSpPr>
          <p:cNvPr id="383" name="Straight Connector 382"/>
          <p:cNvCxnSpPr/>
          <p:nvPr/>
        </p:nvCxnSpPr>
        <p:spPr>
          <a:xfrm>
            <a:off x="1567177" y="2114294"/>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882390"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85" name="Hexagon 384"/>
          <p:cNvSpPr/>
          <p:nvPr/>
        </p:nvSpPr>
        <p:spPr>
          <a:xfrm>
            <a:off x="2108755"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86" name="Hexagon 385"/>
          <p:cNvSpPr/>
          <p:nvPr/>
        </p:nvSpPr>
        <p:spPr>
          <a:xfrm>
            <a:off x="1882390"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87" name="Hexagon 386"/>
          <p:cNvSpPr/>
          <p:nvPr/>
        </p:nvSpPr>
        <p:spPr>
          <a:xfrm>
            <a:off x="2108755"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388" name="Straight Connector 387"/>
          <p:cNvCxnSpPr/>
          <p:nvPr/>
        </p:nvCxnSpPr>
        <p:spPr>
          <a:xfrm>
            <a:off x="2017126" y="23516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a:off x="2017126" y="2085702"/>
            <a:ext cx="226365" cy="132952"/>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2239809" y="2212949"/>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H="1">
            <a:off x="2239809" y="2351606"/>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a:off x="2239809" y="2219901"/>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flipV="1">
            <a:off x="2013476" y="2218655"/>
            <a:ext cx="226332" cy="127247"/>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flipV="1">
            <a:off x="2239809" y="2079997"/>
            <a:ext cx="226365" cy="144362"/>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a:off x="2017110" y="2114294"/>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2332322"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97" name="Hexagon 396"/>
          <p:cNvSpPr/>
          <p:nvPr/>
        </p:nvSpPr>
        <p:spPr>
          <a:xfrm>
            <a:off x="2555089"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98" name="Hexagon 397"/>
          <p:cNvSpPr/>
          <p:nvPr/>
        </p:nvSpPr>
        <p:spPr>
          <a:xfrm>
            <a:off x="2332322"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399" name="Hexagon 398"/>
          <p:cNvSpPr/>
          <p:nvPr/>
        </p:nvSpPr>
        <p:spPr>
          <a:xfrm>
            <a:off x="2555089"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00" name="Straight Connector 399"/>
          <p:cNvCxnSpPr/>
          <p:nvPr/>
        </p:nvCxnSpPr>
        <p:spPr>
          <a:xfrm>
            <a:off x="2463460" y="23516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a:off x="2463460" y="2085702"/>
            <a:ext cx="226365" cy="132952"/>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2686142" y="2212949"/>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H="1">
            <a:off x="2686142" y="2351606"/>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a:off x="2686143" y="2224360"/>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flipV="1">
            <a:off x="2459810" y="2218655"/>
            <a:ext cx="226332" cy="127247"/>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flipV="1">
            <a:off x="2686142" y="2079997"/>
            <a:ext cx="226365" cy="144362"/>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2467042" y="2109835"/>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778656"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09" name="Hexagon 408"/>
          <p:cNvSpPr/>
          <p:nvPr/>
        </p:nvSpPr>
        <p:spPr>
          <a:xfrm>
            <a:off x="3005021"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10" name="Hexagon 409"/>
          <p:cNvSpPr/>
          <p:nvPr/>
        </p:nvSpPr>
        <p:spPr>
          <a:xfrm>
            <a:off x="2778656"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11" name="Hexagon 410"/>
          <p:cNvSpPr/>
          <p:nvPr/>
        </p:nvSpPr>
        <p:spPr>
          <a:xfrm>
            <a:off x="3005021"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12" name="Straight Connector 411"/>
          <p:cNvCxnSpPr/>
          <p:nvPr/>
        </p:nvCxnSpPr>
        <p:spPr>
          <a:xfrm>
            <a:off x="2913393" y="23516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a:off x="2913393" y="2085702"/>
            <a:ext cx="226365" cy="132952"/>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3136076" y="2212949"/>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H="1">
            <a:off x="3136076" y="2351606"/>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a:off x="3136076" y="2224360"/>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flipV="1">
            <a:off x="2909743" y="2218655"/>
            <a:ext cx="226332" cy="127247"/>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flipV="1">
            <a:off x="3136076" y="2079997"/>
            <a:ext cx="226365" cy="144362"/>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2913376" y="2109835"/>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3231026"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21" name="Hexagon 420"/>
          <p:cNvSpPr/>
          <p:nvPr/>
        </p:nvSpPr>
        <p:spPr>
          <a:xfrm>
            <a:off x="3457391"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22" name="Hexagon 421"/>
          <p:cNvSpPr/>
          <p:nvPr/>
        </p:nvSpPr>
        <p:spPr>
          <a:xfrm>
            <a:off x="3231026"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23" name="Hexagon 422"/>
          <p:cNvSpPr/>
          <p:nvPr/>
        </p:nvSpPr>
        <p:spPr>
          <a:xfrm>
            <a:off x="3457391"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24" name="Straight Connector 423"/>
          <p:cNvCxnSpPr/>
          <p:nvPr/>
        </p:nvCxnSpPr>
        <p:spPr>
          <a:xfrm>
            <a:off x="3365762" y="23516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a:off x="3365762" y="2085702"/>
            <a:ext cx="226365" cy="132952"/>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3588444" y="2212949"/>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H="1">
            <a:off x="3588444" y="2351606"/>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a:off x="3588446" y="2224360"/>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flipV="1">
            <a:off x="3362112" y="2218655"/>
            <a:ext cx="226332" cy="127247"/>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flipV="1">
            <a:off x="3588444" y="2079997"/>
            <a:ext cx="226365" cy="144362"/>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3365746" y="2109835"/>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3685032" y="196862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33" name="Hexagon 432"/>
          <p:cNvSpPr/>
          <p:nvPr/>
        </p:nvSpPr>
        <p:spPr>
          <a:xfrm>
            <a:off x="3911397" y="209711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34" name="Hexagon 433"/>
          <p:cNvSpPr/>
          <p:nvPr/>
        </p:nvSpPr>
        <p:spPr>
          <a:xfrm>
            <a:off x="3685032" y="223006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35" name="Hexagon 434"/>
          <p:cNvSpPr/>
          <p:nvPr/>
        </p:nvSpPr>
        <p:spPr>
          <a:xfrm>
            <a:off x="3911397" y="2358558"/>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36" name="Straight Connector 435"/>
          <p:cNvCxnSpPr/>
          <p:nvPr/>
        </p:nvCxnSpPr>
        <p:spPr>
          <a:xfrm>
            <a:off x="3819768" y="23516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a:off x="3819768" y="2085702"/>
            <a:ext cx="226365" cy="132952"/>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4032928" y="2218175"/>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H="1">
            <a:off x="4032928" y="2356832"/>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a:off x="4043928" y="2229586"/>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flipV="1">
            <a:off x="3816118" y="2218655"/>
            <a:ext cx="226332" cy="127247"/>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flipV="1">
            <a:off x="4032928" y="2085222"/>
            <a:ext cx="226365" cy="144362"/>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a:off x="3819752" y="2109835"/>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4137747"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45" name="Hexagon 444"/>
          <p:cNvSpPr/>
          <p:nvPr/>
        </p:nvSpPr>
        <p:spPr>
          <a:xfrm>
            <a:off x="4364112"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46" name="Hexagon 445"/>
          <p:cNvSpPr/>
          <p:nvPr/>
        </p:nvSpPr>
        <p:spPr>
          <a:xfrm>
            <a:off x="4137747"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47" name="Hexagon 446"/>
          <p:cNvSpPr/>
          <p:nvPr/>
        </p:nvSpPr>
        <p:spPr>
          <a:xfrm>
            <a:off x="4364112" y="236431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48" name="Straight Connector 447"/>
          <p:cNvCxnSpPr/>
          <p:nvPr/>
        </p:nvCxnSpPr>
        <p:spPr>
          <a:xfrm>
            <a:off x="4272483" y="2352901"/>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a:off x="4272483" y="2086997"/>
            <a:ext cx="226365" cy="132952"/>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4495166" y="2214243"/>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H="1">
            <a:off x="4495166" y="2352901"/>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a:off x="4495167" y="2225655"/>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flipV="1">
            <a:off x="4268833" y="2219950"/>
            <a:ext cx="226332" cy="127247"/>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flipV="1">
            <a:off x="4495166" y="2081291"/>
            <a:ext cx="226365" cy="144362"/>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a:off x="4272467" y="211112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4587679"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57" name="Hexagon 456"/>
          <p:cNvSpPr/>
          <p:nvPr/>
        </p:nvSpPr>
        <p:spPr>
          <a:xfrm>
            <a:off x="4814044"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58" name="Hexagon 457"/>
          <p:cNvSpPr/>
          <p:nvPr/>
        </p:nvSpPr>
        <p:spPr>
          <a:xfrm>
            <a:off x="4587679"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59" name="Hexagon 458"/>
          <p:cNvSpPr/>
          <p:nvPr/>
        </p:nvSpPr>
        <p:spPr>
          <a:xfrm>
            <a:off x="4814044" y="236431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60" name="Straight Connector 459"/>
          <p:cNvCxnSpPr/>
          <p:nvPr/>
        </p:nvCxnSpPr>
        <p:spPr>
          <a:xfrm>
            <a:off x="4722416" y="2352901"/>
            <a:ext cx="226365" cy="132952"/>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a:off x="4722416" y="2086997"/>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945099" y="2214243"/>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H="1">
            <a:off x="4945099" y="2352901"/>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a:off x="4945100" y="2225655"/>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flipV="1">
            <a:off x="4718766" y="2219950"/>
            <a:ext cx="226332" cy="127247"/>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flipV="1">
            <a:off x="4945099" y="2081291"/>
            <a:ext cx="226365" cy="144362"/>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a:off x="4722399" y="2111129"/>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5040049"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69" name="Hexagon 468"/>
          <p:cNvSpPr/>
          <p:nvPr/>
        </p:nvSpPr>
        <p:spPr>
          <a:xfrm>
            <a:off x="5266414"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70" name="Hexagon 469"/>
          <p:cNvSpPr/>
          <p:nvPr/>
        </p:nvSpPr>
        <p:spPr>
          <a:xfrm>
            <a:off x="5040049"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71" name="Hexagon 470"/>
          <p:cNvSpPr/>
          <p:nvPr/>
        </p:nvSpPr>
        <p:spPr>
          <a:xfrm>
            <a:off x="5266414"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72" name="Straight Connector 471"/>
          <p:cNvCxnSpPr/>
          <p:nvPr/>
        </p:nvCxnSpPr>
        <p:spPr>
          <a:xfrm>
            <a:off x="5174786" y="2352901"/>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a:off x="5174786" y="2086997"/>
            <a:ext cx="226365" cy="132952"/>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5393394" y="2214243"/>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H="1">
            <a:off x="5393394" y="2352901"/>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a:off x="5397470" y="2225655"/>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flipV="1">
            <a:off x="5171136" y="2219950"/>
            <a:ext cx="226332" cy="127247"/>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flipV="1">
            <a:off x="5393394" y="2081291"/>
            <a:ext cx="226365" cy="144362"/>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a:off x="5174769" y="2111129"/>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5490457" y="196545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81" name="Hexagon 480"/>
          <p:cNvSpPr/>
          <p:nvPr/>
        </p:nvSpPr>
        <p:spPr>
          <a:xfrm>
            <a:off x="5716822"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82" name="Hexagon 481"/>
          <p:cNvSpPr/>
          <p:nvPr/>
        </p:nvSpPr>
        <p:spPr>
          <a:xfrm>
            <a:off x="5490457"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83" name="Hexagon 482"/>
          <p:cNvSpPr/>
          <p:nvPr/>
        </p:nvSpPr>
        <p:spPr>
          <a:xfrm>
            <a:off x="5716822"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84" name="Straight Connector 483"/>
          <p:cNvCxnSpPr/>
          <p:nvPr/>
        </p:nvCxnSpPr>
        <p:spPr>
          <a:xfrm>
            <a:off x="5625194" y="2352901"/>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a:off x="5625194" y="2086997"/>
            <a:ext cx="226365" cy="132952"/>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847875" y="2214243"/>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H="1">
            <a:off x="5847875" y="2352901"/>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a:off x="5847877" y="2225655"/>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flipV="1">
            <a:off x="5621544" y="2219950"/>
            <a:ext cx="226332" cy="127247"/>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flipV="1">
            <a:off x="5847875" y="2081291"/>
            <a:ext cx="226365" cy="144362"/>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5625177" y="2111129"/>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940390"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93" name="Hexagon 492"/>
          <p:cNvSpPr/>
          <p:nvPr/>
        </p:nvSpPr>
        <p:spPr>
          <a:xfrm>
            <a:off x="6166754"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94" name="Hexagon 493"/>
          <p:cNvSpPr/>
          <p:nvPr/>
        </p:nvSpPr>
        <p:spPr>
          <a:xfrm>
            <a:off x="5940390"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495" name="Hexagon 494"/>
          <p:cNvSpPr/>
          <p:nvPr/>
        </p:nvSpPr>
        <p:spPr>
          <a:xfrm>
            <a:off x="6166754"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496" name="Straight Connector 495"/>
          <p:cNvCxnSpPr/>
          <p:nvPr/>
        </p:nvCxnSpPr>
        <p:spPr>
          <a:xfrm>
            <a:off x="6075126" y="2352901"/>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a:off x="6075126" y="2091457"/>
            <a:ext cx="226365" cy="132952"/>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6297808" y="2214243"/>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H="1">
            <a:off x="6297808" y="2352901"/>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a:off x="6297809" y="2225655"/>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flipV="1">
            <a:off x="6071476" y="2219950"/>
            <a:ext cx="226332" cy="127247"/>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flipV="1">
            <a:off x="6297808" y="2081291"/>
            <a:ext cx="226365" cy="144362"/>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a:off x="6075110" y="2111129"/>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6394396"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05" name="Hexagon 504"/>
          <p:cNvSpPr/>
          <p:nvPr/>
        </p:nvSpPr>
        <p:spPr>
          <a:xfrm>
            <a:off x="6620761"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06" name="Hexagon 505"/>
          <p:cNvSpPr/>
          <p:nvPr/>
        </p:nvSpPr>
        <p:spPr>
          <a:xfrm>
            <a:off x="6394396"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07" name="Hexagon 506"/>
          <p:cNvSpPr/>
          <p:nvPr/>
        </p:nvSpPr>
        <p:spPr>
          <a:xfrm>
            <a:off x="6620761"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08" name="Straight Connector 507"/>
          <p:cNvCxnSpPr/>
          <p:nvPr/>
        </p:nvCxnSpPr>
        <p:spPr>
          <a:xfrm>
            <a:off x="6529132" y="2352901"/>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a:off x="6529132" y="2086997"/>
            <a:ext cx="226365" cy="132952"/>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6751815" y="2214243"/>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H="1">
            <a:off x="6751815" y="2352901"/>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a:off x="6751815" y="2225655"/>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flipV="1">
            <a:off x="6525482" y="2219950"/>
            <a:ext cx="226332" cy="127247"/>
          </a:xfrm>
          <a:prstGeom prst="line">
            <a:avLst/>
          </a:prstGeom>
          <a:noFill/>
          <a:ln w="6350" cap="flat" cmpd="sng" algn="ctr">
            <a:solidFill>
              <a:srgbClr val="5B9BD5"/>
            </a:solidFill>
            <a:prstDash val="solid"/>
            <a:miter lim="800000"/>
          </a:ln>
          <a:effectLst/>
        </p:spPr>
      </p:cxnSp>
      <p:cxnSp>
        <p:nvCxnSpPr>
          <p:cNvPr id="514" name="Straight Connector 513"/>
          <p:cNvCxnSpPr/>
          <p:nvPr/>
        </p:nvCxnSpPr>
        <p:spPr>
          <a:xfrm flipV="1">
            <a:off x="6751815" y="2081291"/>
            <a:ext cx="226365" cy="144362"/>
          </a:xfrm>
          <a:prstGeom prst="line">
            <a:avLst/>
          </a:prstGeom>
          <a:noFill/>
          <a:ln w="6350" cap="flat" cmpd="sng" algn="ctr">
            <a:solidFill>
              <a:srgbClr val="5B9BD5"/>
            </a:solidFill>
            <a:prstDash val="solid"/>
            <a:miter lim="800000"/>
          </a:ln>
          <a:effectLst/>
        </p:spPr>
      </p:cxnSp>
      <p:cxnSp>
        <p:nvCxnSpPr>
          <p:cNvPr id="515" name="Straight Connector 514"/>
          <p:cNvCxnSpPr/>
          <p:nvPr/>
        </p:nvCxnSpPr>
        <p:spPr>
          <a:xfrm>
            <a:off x="6537262" y="2111129"/>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846765"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17" name="Hexagon 516"/>
          <p:cNvSpPr/>
          <p:nvPr/>
        </p:nvSpPr>
        <p:spPr>
          <a:xfrm>
            <a:off x="7073131"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18" name="Hexagon 517"/>
          <p:cNvSpPr/>
          <p:nvPr/>
        </p:nvSpPr>
        <p:spPr>
          <a:xfrm>
            <a:off x="6846765"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19" name="Hexagon 518"/>
          <p:cNvSpPr/>
          <p:nvPr/>
        </p:nvSpPr>
        <p:spPr>
          <a:xfrm>
            <a:off x="7073131"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20" name="Straight Connector 519"/>
          <p:cNvCxnSpPr/>
          <p:nvPr/>
        </p:nvCxnSpPr>
        <p:spPr>
          <a:xfrm>
            <a:off x="6981502" y="2352901"/>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a:off x="6981502" y="2086997"/>
            <a:ext cx="226365" cy="132952"/>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7207783" y="2214243"/>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H="1">
            <a:off x="7207783" y="2352901"/>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a:off x="7204185" y="2225655"/>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flipV="1">
            <a:off x="6977852" y="2219950"/>
            <a:ext cx="226332" cy="127247"/>
          </a:xfrm>
          <a:prstGeom prst="line">
            <a:avLst/>
          </a:prstGeom>
          <a:noFill/>
          <a:ln w="6350" cap="flat" cmpd="sng" algn="ctr">
            <a:solidFill>
              <a:srgbClr val="5B9BD5"/>
            </a:solidFill>
            <a:prstDash val="solid"/>
            <a:miter lim="800000"/>
          </a:ln>
          <a:effectLst/>
        </p:spPr>
      </p:cxnSp>
      <p:cxnSp>
        <p:nvCxnSpPr>
          <p:cNvPr id="526" name="Straight Connector 525"/>
          <p:cNvCxnSpPr/>
          <p:nvPr/>
        </p:nvCxnSpPr>
        <p:spPr>
          <a:xfrm flipV="1">
            <a:off x="7207783" y="2081291"/>
            <a:ext cx="226365" cy="144362"/>
          </a:xfrm>
          <a:prstGeom prst="line">
            <a:avLst/>
          </a:prstGeom>
          <a:noFill/>
          <a:ln w="6350" cap="flat" cmpd="sng" algn="ctr">
            <a:solidFill>
              <a:srgbClr val="5B9BD5"/>
            </a:solidFill>
            <a:prstDash val="solid"/>
            <a:miter lim="800000"/>
          </a:ln>
          <a:effectLst/>
        </p:spPr>
      </p:cxnSp>
      <p:cxnSp>
        <p:nvCxnSpPr>
          <p:cNvPr id="527" name="Straight Connector 526"/>
          <p:cNvCxnSpPr/>
          <p:nvPr/>
        </p:nvCxnSpPr>
        <p:spPr>
          <a:xfrm>
            <a:off x="6981485" y="2111129"/>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7300298" y="1969916"/>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29" name="Hexagon 528"/>
          <p:cNvSpPr/>
          <p:nvPr/>
        </p:nvSpPr>
        <p:spPr>
          <a:xfrm>
            <a:off x="7526662" y="2098409"/>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30" name="Hexagon 529"/>
          <p:cNvSpPr/>
          <p:nvPr/>
        </p:nvSpPr>
        <p:spPr>
          <a:xfrm>
            <a:off x="7300298" y="2231361"/>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31" name="Hexagon 530"/>
          <p:cNvSpPr/>
          <p:nvPr/>
        </p:nvSpPr>
        <p:spPr>
          <a:xfrm>
            <a:off x="7526662" y="235985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32" name="Straight Connector 531"/>
          <p:cNvCxnSpPr/>
          <p:nvPr/>
        </p:nvCxnSpPr>
        <p:spPr>
          <a:xfrm>
            <a:off x="7435034" y="2352901"/>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a:off x="7435034" y="2086997"/>
            <a:ext cx="226365" cy="132952"/>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7654117" y="2214243"/>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H="1">
            <a:off x="7654117" y="2352901"/>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a:off x="7654118" y="2225655"/>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flipV="1">
            <a:off x="7431384" y="2219950"/>
            <a:ext cx="226332" cy="127247"/>
          </a:xfrm>
          <a:prstGeom prst="line">
            <a:avLst/>
          </a:prstGeom>
          <a:noFill/>
          <a:ln w="6350" cap="flat" cmpd="sng" algn="ctr">
            <a:solidFill>
              <a:srgbClr val="5B9BD5"/>
            </a:solidFill>
            <a:prstDash val="solid"/>
            <a:miter lim="800000"/>
          </a:ln>
          <a:effectLst/>
        </p:spPr>
      </p:cxnSp>
      <p:cxnSp>
        <p:nvCxnSpPr>
          <p:cNvPr id="538" name="Straight Connector 537"/>
          <p:cNvCxnSpPr/>
          <p:nvPr/>
        </p:nvCxnSpPr>
        <p:spPr>
          <a:xfrm flipV="1">
            <a:off x="7654117" y="2081291"/>
            <a:ext cx="226365" cy="144362"/>
          </a:xfrm>
          <a:prstGeom prst="line">
            <a:avLst/>
          </a:prstGeom>
          <a:noFill/>
          <a:ln w="6350" cap="flat" cmpd="sng" algn="ctr">
            <a:solidFill>
              <a:srgbClr val="5B9BD5"/>
            </a:solidFill>
            <a:prstDash val="solid"/>
            <a:miter lim="800000"/>
          </a:ln>
          <a:effectLst/>
        </p:spPr>
      </p:cxnSp>
      <p:cxnSp>
        <p:nvCxnSpPr>
          <p:cNvPr id="539" name="Straight Connector 538"/>
          <p:cNvCxnSpPr/>
          <p:nvPr/>
        </p:nvCxnSpPr>
        <p:spPr>
          <a:xfrm>
            <a:off x="7435018" y="2111129"/>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7751805"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41" name="Hexagon 540"/>
          <p:cNvSpPr/>
          <p:nvPr/>
        </p:nvSpPr>
        <p:spPr>
          <a:xfrm>
            <a:off x="7978170"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42" name="Hexagon 541"/>
          <p:cNvSpPr/>
          <p:nvPr/>
        </p:nvSpPr>
        <p:spPr>
          <a:xfrm>
            <a:off x="7751805"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43" name="Hexagon 542"/>
          <p:cNvSpPr/>
          <p:nvPr/>
        </p:nvSpPr>
        <p:spPr>
          <a:xfrm>
            <a:off x="7978170"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44" name="Straight Connector 543"/>
          <p:cNvCxnSpPr/>
          <p:nvPr/>
        </p:nvCxnSpPr>
        <p:spPr>
          <a:xfrm>
            <a:off x="7886541" y="2356375"/>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a:off x="7886541" y="2090470"/>
            <a:ext cx="226365" cy="132952"/>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8109224" y="2217719"/>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H="1">
            <a:off x="8109224" y="235637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a:off x="8109225" y="2229129"/>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flipV="1">
            <a:off x="7882891" y="2223423"/>
            <a:ext cx="226332" cy="127247"/>
          </a:xfrm>
          <a:prstGeom prst="line">
            <a:avLst/>
          </a:prstGeom>
          <a:noFill/>
          <a:ln w="6350" cap="flat" cmpd="sng" algn="ctr">
            <a:solidFill>
              <a:srgbClr val="5B9BD5"/>
            </a:solidFill>
            <a:prstDash val="solid"/>
            <a:miter lim="800000"/>
          </a:ln>
          <a:effectLst/>
        </p:spPr>
      </p:cxnSp>
      <p:cxnSp>
        <p:nvCxnSpPr>
          <p:cNvPr id="550" name="Straight Connector 549"/>
          <p:cNvCxnSpPr/>
          <p:nvPr/>
        </p:nvCxnSpPr>
        <p:spPr>
          <a:xfrm flipV="1">
            <a:off x="8109224" y="2084765"/>
            <a:ext cx="226365" cy="144362"/>
          </a:xfrm>
          <a:prstGeom prst="line">
            <a:avLst/>
          </a:prstGeom>
          <a:noFill/>
          <a:ln w="6350" cap="flat" cmpd="sng" algn="ctr">
            <a:solidFill>
              <a:srgbClr val="5B9BD5"/>
            </a:solidFill>
            <a:prstDash val="solid"/>
            <a:miter lim="800000"/>
          </a:ln>
          <a:effectLst/>
        </p:spPr>
      </p:cxnSp>
      <p:cxnSp>
        <p:nvCxnSpPr>
          <p:cNvPr id="551" name="Straight Connector 550"/>
          <p:cNvCxnSpPr/>
          <p:nvPr/>
        </p:nvCxnSpPr>
        <p:spPr>
          <a:xfrm>
            <a:off x="7886525" y="2119062"/>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8201737"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53" name="Hexagon 552"/>
          <p:cNvSpPr/>
          <p:nvPr/>
        </p:nvSpPr>
        <p:spPr>
          <a:xfrm>
            <a:off x="8424503"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54" name="Hexagon 553"/>
          <p:cNvSpPr/>
          <p:nvPr/>
        </p:nvSpPr>
        <p:spPr>
          <a:xfrm>
            <a:off x="8201737"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55" name="Hexagon 554"/>
          <p:cNvSpPr/>
          <p:nvPr/>
        </p:nvSpPr>
        <p:spPr>
          <a:xfrm>
            <a:off x="8424503"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56" name="Straight Connector 555"/>
          <p:cNvCxnSpPr/>
          <p:nvPr/>
        </p:nvCxnSpPr>
        <p:spPr>
          <a:xfrm>
            <a:off x="8336474" y="2356375"/>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a:off x="8336474" y="2090470"/>
            <a:ext cx="226365" cy="132952"/>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8555557" y="2217719"/>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H="1">
            <a:off x="8555557" y="235637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a:off x="8555557" y="2229129"/>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flipV="1">
            <a:off x="8332824" y="2223423"/>
            <a:ext cx="226332" cy="127247"/>
          </a:xfrm>
          <a:prstGeom prst="line">
            <a:avLst/>
          </a:prstGeom>
          <a:noFill/>
          <a:ln w="6350" cap="flat" cmpd="sng" algn="ctr">
            <a:solidFill>
              <a:srgbClr val="5B9BD5"/>
            </a:solidFill>
            <a:prstDash val="solid"/>
            <a:miter lim="800000"/>
          </a:ln>
          <a:effectLst/>
        </p:spPr>
      </p:cxnSp>
      <p:cxnSp>
        <p:nvCxnSpPr>
          <p:cNvPr id="562" name="Straight Connector 561"/>
          <p:cNvCxnSpPr/>
          <p:nvPr/>
        </p:nvCxnSpPr>
        <p:spPr>
          <a:xfrm flipV="1">
            <a:off x="8555557" y="2084765"/>
            <a:ext cx="226365" cy="144362"/>
          </a:xfrm>
          <a:prstGeom prst="line">
            <a:avLst/>
          </a:prstGeom>
          <a:noFill/>
          <a:ln w="6350" cap="flat" cmpd="sng" algn="ctr">
            <a:solidFill>
              <a:srgbClr val="5B9BD5"/>
            </a:solidFill>
            <a:prstDash val="solid"/>
            <a:miter lim="800000"/>
          </a:ln>
          <a:effectLst/>
        </p:spPr>
      </p:cxnSp>
      <p:cxnSp>
        <p:nvCxnSpPr>
          <p:cNvPr id="563" name="Straight Connector 562"/>
          <p:cNvCxnSpPr/>
          <p:nvPr/>
        </p:nvCxnSpPr>
        <p:spPr>
          <a:xfrm>
            <a:off x="8336457" y="2114605"/>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8650507"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65" name="Hexagon 564"/>
          <p:cNvSpPr/>
          <p:nvPr/>
        </p:nvSpPr>
        <p:spPr>
          <a:xfrm>
            <a:off x="8873273"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66" name="Hexagon 565"/>
          <p:cNvSpPr/>
          <p:nvPr/>
        </p:nvSpPr>
        <p:spPr>
          <a:xfrm>
            <a:off x="8650507"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67" name="Hexagon 566"/>
          <p:cNvSpPr/>
          <p:nvPr/>
        </p:nvSpPr>
        <p:spPr>
          <a:xfrm>
            <a:off x="8873273"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68" name="Straight Connector 567"/>
          <p:cNvCxnSpPr/>
          <p:nvPr/>
        </p:nvCxnSpPr>
        <p:spPr>
          <a:xfrm>
            <a:off x="8785244" y="2356375"/>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a:off x="8785244" y="2090470"/>
            <a:ext cx="226365" cy="132952"/>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992106" y="2217719"/>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H="1">
            <a:off x="8992106" y="2356375"/>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a:off x="9004328" y="2229129"/>
            <a:ext cx="32" cy="263282"/>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flipV="1">
            <a:off x="8781594" y="2223423"/>
            <a:ext cx="226332" cy="127247"/>
          </a:xfrm>
          <a:prstGeom prst="line">
            <a:avLst/>
          </a:prstGeom>
          <a:noFill/>
          <a:ln w="6350" cap="flat" cmpd="sng" algn="ctr">
            <a:solidFill>
              <a:srgbClr val="5B9BD5"/>
            </a:solidFill>
            <a:prstDash val="solid"/>
            <a:miter lim="800000"/>
          </a:ln>
          <a:effectLst/>
        </p:spPr>
      </p:cxnSp>
      <p:cxnSp>
        <p:nvCxnSpPr>
          <p:cNvPr id="574" name="Straight Connector 573"/>
          <p:cNvCxnSpPr/>
          <p:nvPr/>
        </p:nvCxnSpPr>
        <p:spPr>
          <a:xfrm flipV="1">
            <a:off x="8992106" y="2084765"/>
            <a:ext cx="226365" cy="144362"/>
          </a:xfrm>
          <a:prstGeom prst="line">
            <a:avLst/>
          </a:prstGeom>
          <a:noFill/>
          <a:ln w="6350" cap="flat" cmpd="sng" algn="ctr">
            <a:solidFill>
              <a:srgbClr val="5B9BD5"/>
            </a:solidFill>
            <a:prstDash val="solid"/>
            <a:miter lim="800000"/>
          </a:ln>
          <a:effectLst/>
        </p:spPr>
      </p:cxnSp>
      <p:cxnSp>
        <p:nvCxnSpPr>
          <p:cNvPr id="575" name="Straight Connector 574"/>
          <p:cNvCxnSpPr/>
          <p:nvPr/>
        </p:nvCxnSpPr>
        <p:spPr>
          <a:xfrm>
            <a:off x="8785227" y="2114605"/>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9094190"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77" name="Hexagon 576"/>
          <p:cNvSpPr/>
          <p:nvPr/>
        </p:nvSpPr>
        <p:spPr>
          <a:xfrm>
            <a:off x="9320556"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78" name="Hexagon 577"/>
          <p:cNvSpPr/>
          <p:nvPr/>
        </p:nvSpPr>
        <p:spPr>
          <a:xfrm>
            <a:off x="9094190"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79" name="Hexagon 578"/>
          <p:cNvSpPr/>
          <p:nvPr/>
        </p:nvSpPr>
        <p:spPr>
          <a:xfrm>
            <a:off x="9320556"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80" name="Straight Connector 579"/>
          <p:cNvCxnSpPr/>
          <p:nvPr/>
        </p:nvCxnSpPr>
        <p:spPr>
          <a:xfrm>
            <a:off x="9228927" y="2356375"/>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a:off x="9228927" y="2090470"/>
            <a:ext cx="226365" cy="132952"/>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9451609" y="2217719"/>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H="1">
            <a:off x="9451609" y="2356375"/>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a:off x="9451611" y="2229129"/>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flipV="1">
            <a:off x="9225277" y="2223423"/>
            <a:ext cx="226332" cy="127247"/>
          </a:xfrm>
          <a:prstGeom prst="line">
            <a:avLst/>
          </a:prstGeom>
          <a:noFill/>
          <a:ln w="6350" cap="flat" cmpd="sng" algn="ctr">
            <a:solidFill>
              <a:srgbClr val="5B9BD5"/>
            </a:solidFill>
            <a:prstDash val="solid"/>
            <a:miter lim="800000"/>
          </a:ln>
          <a:effectLst/>
        </p:spPr>
      </p:cxnSp>
      <p:cxnSp>
        <p:nvCxnSpPr>
          <p:cNvPr id="586" name="Straight Connector 585"/>
          <p:cNvCxnSpPr/>
          <p:nvPr/>
        </p:nvCxnSpPr>
        <p:spPr>
          <a:xfrm flipV="1">
            <a:off x="9451609" y="2084765"/>
            <a:ext cx="226365" cy="144362"/>
          </a:xfrm>
          <a:prstGeom prst="line">
            <a:avLst/>
          </a:prstGeom>
          <a:noFill/>
          <a:ln w="6350" cap="flat" cmpd="sng" algn="ctr">
            <a:solidFill>
              <a:srgbClr val="5B9BD5"/>
            </a:solidFill>
            <a:prstDash val="solid"/>
            <a:miter lim="800000"/>
          </a:ln>
          <a:effectLst/>
        </p:spPr>
      </p:cxnSp>
      <p:cxnSp>
        <p:nvCxnSpPr>
          <p:cNvPr id="587" name="Straight Connector 586"/>
          <p:cNvCxnSpPr/>
          <p:nvPr/>
        </p:nvCxnSpPr>
        <p:spPr>
          <a:xfrm>
            <a:off x="9228910" y="2114605"/>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9544123"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89" name="Hexagon 588"/>
          <p:cNvSpPr/>
          <p:nvPr/>
        </p:nvSpPr>
        <p:spPr>
          <a:xfrm>
            <a:off x="9770488"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90" name="Hexagon 589"/>
          <p:cNvSpPr/>
          <p:nvPr/>
        </p:nvSpPr>
        <p:spPr>
          <a:xfrm>
            <a:off x="9544123"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591" name="Hexagon 590"/>
          <p:cNvSpPr/>
          <p:nvPr/>
        </p:nvSpPr>
        <p:spPr>
          <a:xfrm>
            <a:off x="9770488"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592" name="Straight Connector 591"/>
          <p:cNvCxnSpPr/>
          <p:nvPr/>
        </p:nvCxnSpPr>
        <p:spPr>
          <a:xfrm>
            <a:off x="9678860" y="2356375"/>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a:off x="9678860" y="2090470"/>
            <a:ext cx="226365" cy="132952"/>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901543" y="2217719"/>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H="1">
            <a:off x="9901543" y="2356375"/>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a:off x="9901544" y="2229129"/>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flipV="1">
            <a:off x="9675210" y="2223423"/>
            <a:ext cx="226332" cy="127247"/>
          </a:xfrm>
          <a:prstGeom prst="line">
            <a:avLst/>
          </a:prstGeom>
          <a:noFill/>
          <a:ln w="6350" cap="flat" cmpd="sng" algn="ctr">
            <a:solidFill>
              <a:srgbClr val="5B9BD5"/>
            </a:solidFill>
            <a:prstDash val="solid"/>
            <a:miter lim="800000"/>
          </a:ln>
          <a:effectLst/>
        </p:spPr>
      </p:cxnSp>
      <p:cxnSp>
        <p:nvCxnSpPr>
          <p:cNvPr id="598" name="Straight Connector 597"/>
          <p:cNvCxnSpPr/>
          <p:nvPr/>
        </p:nvCxnSpPr>
        <p:spPr>
          <a:xfrm flipV="1">
            <a:off x="9901543" y="2084765"/>
            <a:ext cx="226365" cy="144362"/>
          </a:xfrm>
          <a:prstGeom prst="line">
            <a:avLst/>
          </a:prstGeom>
          <a:noFill/>
          <a:ln w="6350" cap="flat" cmpd="sng" algn="ctr">
            <a:solidFill>
              <a:srgbClr val="5B9BD5"/>
            </a:solidFill>
            <a:prstDash val="solid"/>
            <a:miter lim="800000"/>
          </a:ln>
          <a:effectLst/>
        </p:spPr>
      </p:cxnSp>
      <p:cxnSp>
        <p:nvCxnSpPr>
          <p:cNvPr id="599" name="Straight Connector 598"/>
          <p:cNvCxnSpPr/>
          <p:nvPr/>
        </p:nvCxnSpPr>
        <p:spPr>
          <a:xfrm>
            <a:off x="9678843" y="2119062"/>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998129"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01" name="Hexagon 600"/>
          <p:cNvSpPr/>
          <p:nvPr/>
        </p:nvSpPr>
        <p:spPr>
          <a:xfrm>
            <a:off x="10224494"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02" name="Hexagon 601"/>
          <p:cNvSpPr/>
          <p:nvPr/>
        </p:nvSpPr>
        <p:spPr>
          <a:xfrm>
            <a:off x="9998129"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03" name="Hexagon 602"/>
          <p:cNvSpPr/>
          <p:nvPr/>
        </p:nvSpPr>
        <p:spPr>
          <a:xfrm>
            <a:off x="10224494"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604" name="Straight Connector 603"/>
          <p:cNvCxnSpPr/>
          <p:nvPr/>
        </p:nvCxnSpPr>
        <p:spPr>
          <a:xfrm>
            <a:off x="10132866" y="2356375"/>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a:off x="10132866" y="2090470"/>
            <a:ext cx="226365" cy="132952"/>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10355549" y="2217719"/>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H="1">
            <a:off x="10355549" y="2356375"/>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a:off x="10355550" y="2229129"/>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flipV="1">
            <a:off x="10129216" y="2223423"/>
            <a:ext cx="226332" cy="127247"/>
          </a:xfrm>
          <a:prstGeom prst="line">
            <a:avLst/>
          </a:prstGeom>
          <a:noFill/>
          <a:ln w="6350" cap="flat" cmpd="sng" algn="ctr">
            <a:solidFill>
              <a:srgbClr val="5B9BD5"/>
            </a:solidFill>
            <a:prstDash val="solid"/>
            <a:miter lim="800000"/>
          </a:ln>
          <a:effectLst/>
        </p:spPr>
      </p:cxnSp>
      <p:cxnSp>
        <p:nvCxnSpPr>
          <p:cNvPr id="610" name="Straight Connector 609"/>
          <p:cNvCxnSpPr/>
          <p:nvPr/>
        </p:nvCxnSpPr>
        <p:spPr>
          <a:xfrm flipV="1">
            <a:off x="10355549" y="2084765"/>
            <a:ext cx="226365" cy="144362"/>
          </a:xfrm>
          <a:prstGeom prst="line">
            <a:avLst/>
          </a:prstGeom>
          <a:noFill/>
          <a:ln w="6350" cap="flat" cmpd="sng" algn="ctr">
            <a:solidFill>
              <a:srgbClr val="5B9BD5"/>
            </a:solidFill>
            <a:prstDash val="solid"/>
            <a:miter lim="800000"/>
          </a:ln>
          <a:effectLst/>
        </p:spPr>
      </p:cxnSp>
      <p:cxnSp>
        <p:nvCxnSpPr>
          <p:cNvPr id="611" name="Straight Connector 610"/>
          <p:cNvCxnSpPr/>
          <p:nvPr/>
        </p:nvCxnSpPr>
        <p:spPr>
          <a:xfrm>
            <a:off x="10132849" y="2119062"/>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10450499"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13" name="Hexagon 612"/>
          <p:cNvSpPr/>
          <p:nvPr/>
        </p:nvSpPr>
        <p:spPr>
          <a:xfrm>
            <a:off x="10676864"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14" name="Hexagon 613"/>
          <p:cNvSpPr/>
          <p:nvPr/>
        </p:nvSpPr>
        <p:spPr>
          <a:xfrm>
            <a:off x="10450499"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15" name="Hexagon 614"/>
          <p:cNvSpPr/>
          <p:nvPr/>
        </p:nvSpPr>
        <p:spPr>
          <a:xfrm>
            <a:off x="10676864"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616" name="Straight Connector 615"/>
          <p:cNvCxnSpPr/>
          <p:nvPr/>
        </p:nvCxnSpPr>
        <p:spPr>
          <a:xfrm>
            <a:off x="10585235" y="2356375"/>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a:off x="10585235" y="2090470"/>
            <a:ext cx="226365" cy="132952"/>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807918" y="2217719"/>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H="1">
            <a:off x="10807918" y="2356375"/>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a:off x="10807919" y="2229129"/>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flipV="1">
            <a:off x="10581585" y="2223423"/>
            <a:ext cx="226332" cy="127247"/>
          </a:xfrm>
          <a:prstGeom prst="line">
            <a:avLst/>
          </a:prstGeom>
          <a:noFill/>
          <a:ln w="6350" cap="flat" cmpd="sng" algn="ctr">
            <a:solidFill>
              <a:srgbClr val="5B9BD5"/>
            </a:solidFill>
            <a:prstDash val="solid"/>
            <a:miter lim="800000"/>
          </a:ln>
          <a:effectLst/>
        </p:spPr>
      </p:cxnSp>
      <p:cxnSp>
        <p:nvCxnSpPr>
          <p:cNvPr id="622" name="Straight Connector 621"/>
          <p:cNvCxnSpPr/>
          <p:nvPr/>
        </p:nvCxnSpPr>
        <p:spPr>
          <a:xfrm flipV="1">
            <a:off x="10807918" y="2084765"/>
            <a:ext cx="226365" cy="144362"/>
          </a:xfrm>
          <a:prstGeom prst="line">
            <a:avLst/>
          </a:prstGeom>
          <a:noFill/>
          <a:ln w="6350" cap="flat" cmpd="sng" algn="ctr">
            <a:solidFill>
              <a:srgbClr val="5B9BD5"/>
            </a:solidFill>
            <a:prstDash val="solid"/>
            <a:miter lim="800000"/>
          </a:ln>
          <a:effectLst/>
        </p:spPr>
      </p:cxnSp>
      <p:cxnSp>
        <p:nvCxnSpPr>
          <p:cNvPr id="623" name="Straight Connector 622"/>
          <p:cNvCxnSpPr/>
          <p:nvPr/>
        </p:nvCxnSpPr>
        <p:spPr>
          <a:xfrm>
            <a:off x="10585219" y="2114605"/>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900431" y="1973390"/>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25" name="Hexagon 624"/>
          <p:cNvSpPr/>
          <p:nvPr/>
        </p:nvSpPr>
        <p:spPr>
          <a:xfrm>
            <a:off x="11126797" y="2101883"/>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26" name="Hexagon 625"/>
          <p:cNvSpPr/>
          <p:nvPr/>
        </p:nvSpPr>
        <p:spPr>
          <a:xfrm>
            <a:off x="10900431" y="2234834"/>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sp>
        <p:nvSpPr>
          <p:cNvPr id="627" name="Hexagon 626"/>
          <p:cNvSpPr/>
          <p:nvPr/>
        </p:nvSpPr>
        <p:spPr>
          <a:xfrm>
            <a:off x="11126797" y="2363327"/>
            <a:ext cx="269472" cy="243082"/>
          </a:xfrm>
          <a:prstGeom prst="hexagon">
            <a:avLst/>
          </a:prstGeom>
          <a:solidFill>
            <a:srgbClr val="5B9BD5"/>
          </a:solidFill>
          <a:ln w="12700" cap="flat" cmpd="sng" algn="ctr">
            <a:noFill/>
            <a:prstDash val="solid"/>
            <a:miter lim="800000"/>
          </a:ln>
          <a:effectLst/>
        </p:spPr>
        <p:txBody>
          <a:bodyPr rtlCol="0" anchor="ctr"/>
          <a:lstStyle/>
          <a:p>
            <a:pPr algn="ctr" defTabSz="896214">
              <a:defRPr/>
            </a:pPr>
            <a:endParaRPr lang="en-US" sz="1765" kern="0">
              <a:solidFill>
                <a:srgbClr val="FFFFFF"/>
              </a:solidFill>
              <a:latin typeface="Calibri" panose="020F0502020204030204"/>
            </a:endParaRPr>
          </a:p>
        </p:txBody>
      </p:sp>
      <p:cxnSp>
        <p:nvCxnSpPr>
          <p:cNvPr id="628" name="Straight Connector 627"/>
          <p:cNvCxnSpPr/>
          <p:nvPr/>
        </p:nvCxnSpPr>
        <p:spPr>
          <a:xfrm>
            <a:off x="11035168" y="2356375"/>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a:off x="11035168" y="2090470"/>
            <a:ext cx="226365" cy="132952"/>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1257852" y="2229129"/>
            <a:ext cx="32" cy="26328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1031518" y="2223423"/>
            <a:ext cx="226332" cy="12724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a:off x="11035151" y="2114605"/>
            <a:ext cx="32" cy="263282"/>
          </a:xfrm>
          <a:prstGeom prst="line">
            <a:avLst/>
          </a:prstGeom>
          <a:noFill/>
          <a:ln w="6350" cap="flat" cmpd="sng" algn="ctr">
            <a:solidFill>
              <a:srgbClr val="5B9BD5"/>
            </a:solidFill>
            <a:prstDash val="solid"/>
            <a:miter lim="800000"/>
          </a:ln>
          <a:effectLst/>
        </p:spPr>
      </p:cxnSp>
      <p:sp>
        <p:nvSpPr>
          <p:cNvPr id="657" name="TextBox 656"/>
          <p:cNvSpPr txBox="1"/>
          <p:nvPr/>
        </p:nvSpPr>
        <p:spPr>
          <a:xfrm>
            <a:off x="3051433" y="2010907"/>
            <a:ext cx="7448603" cy="523146"/>
          </a:xfrm>
          <a:prstGeom prst="rect">
            <a:avLst/>
          </a:prstGeom>
          <a:noFill/>
        </p:spPr>
        <p:txBody>
          <a:bodyPr wrap="square" rtlCol="0">
            <a:spAutoFit/>
          </a:bodyPr>
          <a:lstStyle/>
          <a:p>
            <a:pPr defTabSz="896214"/>
            <a:r>
              <a:rPr lang="en-US" sz="2745" b="1" dirty="0">
                <a:solidFill>
                  <a:srgbClr val="FFFFFF"/>
                </a:solidFill>
                <a:latin typeface="Segoe UI Light"/>
                <a:ea typeface="Segoe UI Black" panose="020B0A02040204020203" pitchFamily="34" charset="0"/>
                <a:cs typeface="Segoe UI Semibold" panose="020B0702040204020203" pitchFamily="34" charset="0"/>
              </a:rPr>
              <a:t>Applications composed of </a:t>
            </a:r>
            <a:r>
              <a:rPr lang="en-US" sz="2745" b="1" dirty="0" err="1">
                <a:solidFill>
                  <a:srgbClr val="FFFFFF"/>
                </a:solidFill>
                <a:latin typeface="Segoe UI Light"/>
                <a:ea typeface="Segoe UI Black" panose="020B0A02040204020203" pitchFamily="34" charset="0"/>
                <a:cs typeface="Segoe UI Semibold" panose="020B0702040204020203" pitchFamily="34" charset="0"/>
              </a:rPr>
              <a:t>microservices</a:t>
            </a:r>
            <a:endParaRPr lang="en-US" sz="2745" b="1" dirty="0">
              <a:solidFill>
                <a:srgbClr val="FFFFFF"/>
              </a:solidFill>
              <a:latin typeface="Segoe UI Light"/>
              <a:ea typeface="Segoe UI Black" panose="020B0A02040204020203" pitchFamily="34" charset="0"/>
              <a:cs typeface="Segoe UI Semibold" panose="020B0702040204020203" pitchFamily="34" charset="0"/>
            </a:endParaRPr>
          </a:p>
        </p:txBody>
      </p:sp>
      <p:sp>
        <p:nvSpPr>
          <p:cNvPr id="658" name="Rectangle 657"/>
          <p:cNvSpPr/>
          <p:nvPr/>
        </p:nvSpPr>
        <p:spPr>
          <a:xfrm>
            <a:off x="498890" y="3753220"/>
            <a:ext cx="10882999" cy="1024497"/>
          </a:xfrm>
          <a:prstGeom prst="rect">
            <a:avLst/>
          </a:prstGeom>
          <a:solidFill>
            <a:srgbClr val="662E93"/>
          </a:solidFill>
          <a:ln w="12700" cap="flat" cmpd="sng" algn="ctr">
            <a:noFill/>
            <a:prstDash val="solid"/>
            <a:miter lim="800000"/>
          </a:ln>
          <a:effectLst/>
        </p:spPr>
        <p:txBody>
          <a:bodyPr rtlCol="0" anchor="ctr"/>
          <a:lstStyle/>
          <a:p>
            <a:pPr algn="ctr" defTabSz="896214">
              <a:defRPr/>
            </a:pPr>
            <a:endParaRPr lang="en-US" sz="1765" b="1" kern="0">
              <a:solidFill>
                <a:srgbClr val="FFFFFF"/>
              </a:solidFill>
              <a:latin typeface="Calibri" panose="020F0502020204030204"/>
            </a:endParaRPr>
          </a:p>
        </p:txBody>
      </p:sp>
      <p:sp>
        <p:nvSpPr>
          <p:cNvPr id="659" name="TextBox 658"/>
          <p:cNvSpPr txBox="1"/>
          <p:nvPr/>
        </p:nvSpPr>
        <p:spPr>
          <a:xfrm>
            <a:off x="581283" y="3868354"/>
            <a:ext cx="1203935" cy="276832"/>
          </a:xfrm>
          <a:prstGeom prst="rect">
            <a:avLst/>
          </a:prstGeom>
          <a:noFill/>
        </p:spPr>
        <p:txBody>
          <a:bodyPr wrap="square" rtlCol="0">
            <a:spAutoFit/>
          </a:bodyPr>
          <a:lstStyle/>
          <a:p>
            <a:pPr defTabSz="896214"/>
            <a:r>
              <a:rPr lang="en-US" sz="1175" b="1" dirty="0">
                <a:solidFill>
                  <a:srgbClr val="FFFFFF"/>
                </a:solidFill>
                <a:latin typeface="Segoe UI Light"/>
              </a:rPr>
              <a:t>High Availability</a:t>
            </a:r>
          </a:p>
        </p:txBody>
      </p:sp>
      <p:sp>
        <p:nvSpPr>
          <p:cNvPr id="660" name="TextBox 659"/>
          <p:cNvSpPr txBox="1"/>
          <p:nvPr/>
        </p:nvSpPr>
        <p:spPr>
          <a:xfrm>
            <a:off x="2005513" y="4468039"/>
            <a:ext cx="1159934" cy="276832"/>
          </a:xfrm>
          <a:prstGeom prst="rect">
            <a:avLst/>
          </a:prstGeom>
          <a:noFill/>
        </p:spPr>
        <p:txBody>
          <a:bodyPr wrap="square" rtlCol="0">
            <a:spAutoFit/>
          </a:bodyPr>
          <a:lstStyle/>
          <a:p>
            <a:pPr defTabSz="896214"/>
            <a:r>
              <a:rPr lang="en-US" sz="1175" b="1" dirty="0">
                <a:solidFill>
                  <a:srgbClr val="FFFFFF"/>
                </a:solidFill>
                <a:latin typeface="Segoe UI Light"/>
              </a:rPr>
              <a:t>Hyper-Scale</a:t>
            </a:r>
          </a:p>
        </p:txBody>
      </p:sp>
      <p:sp>
        <p:nvSpPr>
          <p:cNvPr id="661" name="TextBox 660"/>
          <p:cNvSpPr txBox="1"/>
          <p:nvPr/>
        </p:nvSpPr>
        <p:spPr>
          <a:xfrm>
            <a:off x="1957706" y="3904015"/>
            <a:ext cx="1376098" cy="276832"/>
          </a:xfrm>
          <a:prstGeom prst="rect">
            <a:avLst/>
          </a:prstGeom>
          <a:noFill/>
        </p:spPr>
        <p:txBody>
          <a:bodyPr wrap="square" rtlCol="0">
            <a:spAutoFit/>
          </a:bodyPr>
          <a:lstStyle/>
          <a:p>
            <a:pPr defTabSz="896214"/>
            <a:r>
              <a:rPr lang="en-US" sz="1175" b="1" dirty="0">
                <a:solidFill>
                  <a:srgbClr val="FFFFFF"/>
                </a:solidFill>
                <a:latin typeface="Segoe UI Light"/>
              </a:rPr>
              <a:t>Hybrid Operations</a:t>
            </a:r>
          </a:p>
        </p:txBody>
      </p:sp>
      <p:sp>
        <p:nvSpPr>
          <p:cNvPr id="662" name="TextBox 661"/>
          <p:cNvSpPr txBox="1"/>
          <p:nvPr/>
        </p:nvSpPr>
        <p:spPr>
          <a:xfrm>
            <a:off x="2506993" y="4210061"/>
            <a:ext cx="1053507" cy="276832"/>
          </a:xfrm>
          <a:prstGeom prst="rect">
            <a:avLst/>
          </a:prstGeom>
          <a:noFill/>
        </p:spPr>
        <p:txBody>
          <a:bodyPr wrap="square" rtlCol="0">
            <a:spAutoFit/>
          </a:bodyPr>
          <a:lstStyle/>
          <a:p>
            <a:pPr defTabSz="896214"/>
            <a:r>
              <a:rPr lang="en-US" sz="1175" b="1" dirty="0">
                <a:solidFill>
                  <a:srgbClr val="FFFFFF"/>
                </a:solidFill>
                <a:latin typeface="Segoe UI Light"/>
              </a:rPr>
              <a:t>High Density</a:t>
            </a:r>
          </a:p>
        </p:txBody>
      </p:sp>
      <p:sp>
        <p:nvSpPr>
          <p:cNvPr id="663" name="TextBox 662"/>
          <p:cNvSpPr txBox="1"/>
          <p:nvPr/>
        </p:nvSpPr>
        <p:spPr>
          <a:xfrm>
            <a:off x="3870322" y="4167806"/>
            <a:ext cx="1312720" cy="276832"/>
          </a:xfrm>
          <a:prstGeom prst="rect">
            <a:avLst/>
          </a:prstGeom>
          <a:noFill/>
        </p:spPr>
        <p:txBody>
          <a:bodyPr wrap="square" rtlCol="0">
            <a:spAutoFit/>
          </a:bodyPr>
          <a:lstStyle/>
          <a:p>
            <a:pPr defTabSz="896214"/>
            <a:r>
              <a:rPr lang="en-US" sz="1175" b="1" dirty="0">
                <a:solidFill>
                  <a:srgbClr val="FFFFFF"/>
                </a:solidFill>
                <a:latin typeface="Segoe UI Light"/>
              </a:rPr>
              <a:t>Rolling Upgrades</a:t>
            </a:r>
          </a:p>
        </p:txBody>
      </p:sp>
      <p:sp>
        <p:nvSpPr>
          <p:cNvPr id="664" name="TextBox 663"/>
          <p:cNvSpPr txBox="1"/>
          <p:nvPr/>
        </p:nvSpPr>
        <p:spPr>
          <a:xfrm>
            <a:off x="5206001" y="4427729"/>
            <a:ext cx="1312720" cy="276832"/>
          </a:xfrm>
          <a:prstGeom prst="rect">
            <a:avLst/>
          </a:prstGeom>
          <a:noFill/>
        </p:spPr>
        <p:txBody>
          <a:bodyPr wrap="square" rtlCol="0">
            <a:spAutoFit/>
          </a:bodyPr>
          <a:lstStyle/>
          <a:p>
            <a:pPr defTabSz="896214"/>
            <a:r>
              <a:rPr lang="en-US" sz="1175" b="1" dirty="0">
                <a:solidFill>
                  <a:srgbClr val="FFFFFF"/>
                </a:solidFill>
                <a:latin typeface="Segoe UI Light"/>
              </a:rPr>
              <a:t>Stateful services</a:t>
            </a:r>
          </a:p>
        </p:txBody>
      </p:sp>
      <p:sp>
        <p:nvSpPr>
          <p:cNvPr id="665" name="TextBox 664"/>
          <p:cNvSpPr txBox="1"/>
          <p:nvPr/>
        </p:nvSpPr>
        <p:spPr>
          <a:xfrm>
            <a:off x="5698713" y="4198238"/>
            <a:ext cx="1312720" cy="276832"/>
          </a:xfrm>
          <a:prstGeom prst="rect">
            <a:avLst/>
          </a:prstGeom>
          <a:noFill/>
        </p:spPr>
        <p:txBody>
          <a:bodyPr wrap="square" rtlCol="0">
            <a:spAutoFit/>
          </a:bodyPr>
          <a:lstStyle/>
          <a:p>
            <a:pPr defTabSz="896214"/>
            <a:r>
              <a:rPr lang="en-US" sz="1175" b="1" dirty="0">
                <a:solidFill>
                  <a:srgbClr val="FFFFFF"/>
                </a:solidFill>
                <a:latin typeface="Segoe UI Light"/>
              </a:rPr>
              <a:t>Low Latency</a:t>
            </a:r>
          </a:p>
        </p:txBody>
      </p:sp>
      <p:sp>
        <p:nvSpPr>
          <p:cNvPr id="666" name="TextBox 665"/>
          <p:cNvSpPr txBox="1"/>
          <p:nvPr/>
        </p:nvSpPr>
        <p:spPr>
          <a:xfrm>
            <a:off x="7454494" y="4292043"/>
            <a:ext cx="1312720" cy="461342"/>
          </a:xfrm>
          <a:prstGeom prst="rect">
            <a:avLst/>
          </a:prstGeom>
          <a:noFill/>
        </p:spPr>
        <p:txBody>
          <a:bodyPr wrap="square" rtlCol="0">
            <a:spAutoFit/>
          </a:bodyPr>
          <a:lstStyle/>
          <a:p>
            <a:pPr algn="ctr" defTabSz="896214"/>
            <a:r>
              <a:rPr lang="en-US" sz="1175" b="1" dirty="0">
                <a:solidFill>
                  <a:srgbClr val="FFFFFF"/>
                </a:solidFill>
                <a:latin typeface="Segoe UI Light"/>
              </a:rPr>
              <a:t>Fast startup &amp; shutdown</a:t>
            </a:r>
          </a:p>
        </p:txBody>
      </p:sp>
      <p:sp>
        <p:nvSpPr>
          <p:cNvPr id="667" name="TextBox 666"/>
          <p:cNvSpPr txBox="1"/>
          <p:nvPr/>
        </p:nvSpPr>
        <p:spPr>
          <a:xfrm>
            <a:off x="8389573" y="3786323"/>
            <a:ext cx="1707445" cy="452338"/>
          </a:xfrm>
          <a:prstGeom prst="rect">
            <a:avLst/>
          </a:prstGeom>
          <a:noFill/>
        </p:spPr>
        <p:txBody>
          <a:bodyPr wrap="square" rtlCol="0">
            <a:spAutoFit/>
          </a:bodyPr>
          <a:lstStyle/>
          <a:p>
            <a:pPr defTabSz="896214"/>
            <a:r>
              <a:rPr lang="en-US" sz="1175" b="1" dirty="0">
                <a:solidFill>
                  <a:srgbClr val="FFFFFF"/>
                </a:solidFill>
                <a:latin typeface="Segoe UI Light"/>
              </a:rPr>
              <a:t>Container Orchestration &amp; lifecycle management</a:t>
            </a:r>
          </a:p>
        </p:txBody>
      </p:sp>
      <p:sp>
        <p:nvSpPr>
          <p:cNvPr id="668" name="TextBox 667"/>
          <p:cNvSpPr txBox="1"/>
          <p:nvPr/>
        </p:nvSpPr>
        <p:spPr>
          <a:xfrm>
            <a:off x="9840243" y="4248755"/>
            <a:ext cx="1526407" cy="453970"/>
          </a:xfrm>
          <a:prstGeom prst="rect">
            <a:avLst/>
          </a:prstGeom>
          <a:noFill/>
        </p:spPr>
        <p:txBody>
          <a:bodyPr wrap="square" rtlCol="0">
            <a:spAutoFit/>
          </a:bodyPr>
          <a:lstStyle/>
          <a:p>
            <a:pPr algn="ctr" defTabSz="896214"/>
            <a:r>
              <a:rPr lang="en-US" sz="1175" b="1" dirty="0">
                <a:solidFill>
                  <a:srgbClr val="FFFFFF"/>
                </a:solidFill>
                <a:latin typeface="Segoe UI Light"/>
              </a:rPr>
              <a:t>Replication &amp; Failover</a:t>
            </a:r>
          </a:p>
        </p:txBody>
      </p:sp>
      <p:sp>
        <p:nvSpPr>
          <p:cNvPr id="669" name="TextBox 668"/>
          <p:cNvSpPr txBox="1"/>
          <p:nvPr/>
        </p:nvSpPr>
        <p:spPr>
          <a:xfrm>
            <a:off x="655534" y="4131036"/>
            <a:ext cx="1159934" cy="645854"/>
          </a:xfrm>
          <a:prstGeom prst="rect">
            <a:avLst/>
          </a:prstGeom>
          <a:noFill/>
        </p:spPr>
        <p:txBody>
          <a:bodyPr wrap="square" rtlCol="0">
            <a:spAutoFit/>
          </a:bodyPr>
          <a:lstStyle/>
          <a:p>
            <a:pPr algn="ctr" defTabSz="896214"/>
            <a:r>
              <a:rPr lang="en-US" sz="1175" b="1" dirty="0">
                <a:solidFill>
                  <a:srgbClr val="FFFFFF"/>
                </a:solidFill>
                <a:latin typeface="Segoe UI Light"/>
              </a:rPr>
              <a:t>Simple programming models</a:t>
            </a:r>
          </a:p>
        </p:txBody>
      </p:sp>
      <p:sp>
        <p:nvSpPr>
          <p:cNvPr id="670" name="TextBox 669"/>
          <p:cNvSpPr txBox="1"/>
          <p:nvPr/>
        </p:nvSpPr>
        <p:spPr>
          <a:xfrm>
            <a:off x="8767214" y="4352588"/>
            <a:ext cx="1312720" cy="276832"/>
          </a:xfrm>
          <a:prstGeom prst="rect">
            <a:avLst/>
          </a:prstGeom>
          <a:noFill/>
        </p:spPr>
        <p:txBody>
          <a:bodyPr wrap="square" rtlCol="0">
            <a:spAutoFit/>
          </a:bodyPr>
          <a:lstStyle/>
          <a:p>
            <a:pPr defTabSz="896214"/>
            <a:r>
              <a:rPr lang="en-US" sz="1175" b="1" dirty="0">
                <a:solidFill>
                  <a:srgbClr val="FFFFFF"/>
                </a:solidFill>
                <a:latin typeface="Segoe UI Light"/>
              </a:rPr>
              <a:t>Load balancing</a:t>
            </a:r>
          </a:p>
        </p:txBody>
      </p:sp>
      <p:sp>
        <p:nvSpPr>
          <p:cNvPr id="671" name="TextBox 670"/>
          <p:cNvSpPr txBox="1"/>
          <p:nvPr/>
        </p:nvSpPr>
        <p:spPr>
          <a:xfrm>
            <a:off x="10204928" y="3902606"/>
            <a:ext cx="1376098" cy="276832"/>
          </a:xfrm>
          <a:prstGeom prst="rect">
            <a:avLst/>
          </a:prstGeom>
          <a:noFill/>
        </p:spPr>
        <p:txBody>
          <a:bodyPr wrap="square" rtlCol="0">
            <a:spAutoFit/>
          </a:bodyPr>
          <a:lstStyle/>
          <a:p>
            <a:pPr defTabSz="896214"/>
            <a:r>
              <a:rPr lang="en-US" sz="1175" b="1" dirty="0">
                <a:solidFill>
                  <a:srgbClr val="FFFFFF"/>
                </a:solidFill>
                <a:latin typeface="Segoe UI Light"/>
              </a:rPr>
              <a:t>Self-healing</a:t>
            </a:r>
          </a:p>
        </p:txBody>
      </p:sp>
      <p:sp>
        <p:nvSpPr>
          <p:cNvPr id="672" name="TextBox 671"/>
          <p:cNvSpPr txBox="1"/>
          <p:nvPr/>
        </p:nvSpPr>
        <p:spPr>
          <a:xfrm>
            <a:off x="3460896" y="3865450"/>
            <a:ext cx="1332761" cy="276832"/>
          </a:xfrm>
          <a:prstGeom prst="rect">
            <a:avLst/>
          </a:prstGeom>
          <a:noFill/>
        </p:spPr>
        <p:txBody>
          <a:bodyPr wrap="square" rtlCol="0">
            <a:spAutoFit/>
          </a:bodyPr>
          <a:lstStyle/>
          <a:p>
            <a:pPr defTabSz="896214"/>
            <a:r>
              <a:rPr lang="en-US" sz="1175" b="1" dirty="0">
                <a:solidFill>
                  <a:srgbClr val="FFFFFF"/>
                </a:solidFill>
                <a:latin typeface="Segoe UI Light"/>
              </a:rPr>
              <a:t>Data Partitioning</a:t>
            </a:r>
          </a:p>
        </p:txBody>
      </p:sp>
      <p:sp>
        <p:nvSpPr>
          <p:cNvPr id="673" name="TextBox 672"/>
          <p:cNvSpPr txBox="1"/>
          <p:nvPr/>
        </p:nvSpPr>
        <p:spPr>
          <a:xfrm>
            <a:off x="3515163" y="4473568"/>
            <a:ext cx="1508007" cy="276832"/>
          </a:xfrm>
          <a:prstGeom prst="rect">
            <a:avLst/>
          </a:prstGeom>
          <a:noFill/>
        </p:spPr>
        <p:txBody>
          <a:bodyPr wrap="square" rtlCol="0">
            <a:spAutoFit/>
          </a:bodyPr>
          <a:lstStyle/>
          <a:p>
            <a:pPr defTabSz="896214"/>
            <a:r>
              <a:rPr lang="en-US" sz="1175" b="1" dirty="0">
                <a:solidFill>
                  <a:srgbClr val="FFFFFF"/>
                </a:solidFill>
                <a:latin typeface="Segoe UI Light"/>
              </a:rPr>
              <a:t>Automated Rollback</a:t>
            </a:r>
          </a:p>
        </p:txBody>
      </p:sp>
      <p:sp>
        <p:nvSpPr>
          <p:cNvPr id="674" name="TextBox 673"/>
          <p:cNvSpPr txBox="1"/>
          <p:nvPr/>
        </p:nvSpPr>
        <p:spPr>
          <a:xfrm>
            <a:off x="7190058" y="3805806"/>
            <a:ext cx="1312720" cy="453970"/>
          </a:xfrm>
          <a:prstGeom prst="rect">
            <a:avLst/>
          </a:prstGeom>
          <a:noFill/>
        </p:spPr>
        <p:txBody>
          <a:bodyPr wrap="square" rtlCol="0">
            <a:spAutoFit/>
          </a:bodyPr>
          <a:lstStyle/>
          <a:p>
            <a:pPr algn="ctr" defTabSz="896214"/>
            <a:r>
              <a:rPr lang="en-US" sz="1175" b="1" dirty="0">
                <a:solidFill>
                  <a:srgbClr val="FFFFFF"/>
                </a:solidFill>
                <a:latin typeface="Segoe UI Light"/>
              </a:rPr>
              <a:t>Health Monitoring</a:t>
            </a:r>
          </a:p>
        </p:txBody>
      </p:sp>
      <p:sp>
        <p:nvSpPr>
          <p:cNvPr id="675" name="TextBox 674"/>
          <p:cNvSpPr txBox="1"/>
          <p:nvPr/>
        </p:nvSpPr>
        <p:spPr>
          <a:xfrm>
            <a:off x="6709502" y="4210061"/>
            <a:ext cx="1332761" cy="461342"/>
          </a:xfrm>
          <a:prstGeom prst="rect">
            <a:avLst/>
          </a:prstGeom>
          <a:noFill/>
        </p:spPr>
        <p:txBody>
          <a:bodyPr wrap="square" rtlCol="0">
            <a:spAutoFit/>
          </a:bodyPr>
          <a:lstStyle/>
          <a:p>
            <a:pPr defTabSz="896214"/>
            <a:r>
              <a:rPr lang="en-US" sz="1175" b="1" dirty="0">
                <a:solidFill>
                  <a:srgbClr val="FFFFFF"/>
                </a:solidFill>
                <a:latin typeface="Segoe UI Light"/>
              </a:rPr>
              <a:t>Placement Constraints</a:t>
            </a:r>
          </a:p>
        </p:txBody>
      </p:sp>
      <p:sp>
        <p:nvSpPr>
          <p:cNvPr id="676" name="TextBox 675"/>
          <p:cNvSpPr txBox="1"/>
          <p:nvPr/>
        </p:nvSpPr>
        <p:spPr>
          <a:xfrm>
            <a:off x="5031051" y="3711018"/>
            <a:ext cx="2271406" cy="523146"/>
          </a:xfrm>
          <a:prstGeom prst="rect">
            <a:avLst/>
          </a:prstGeom>
          <a:noFill/>
        </p:spPr>
        <p:txBody>
          <a:bodyPr wrap="square" rtlCol="0">
            <a:spAutoFit/>
          </a:bodyPr>
          <a:lstStyle/>
          <a:p>
            <a:pPr defTabSz="896214"/>
            <a:r>
              <a:rPr lang="en-US" sz="2745" b="1" dirty="0">
                <a:solidFill>
                  <a:srgbClr val="FFFFFF"/>
                </a:solidFill>
                <a:latin typeface="Segoe UI Light"/>
              </a:rPr>
              <a:t>Service Fabric</a:t>
            </a:r>
          </a:p>
        </p:txBody>
      </p:sp>
    </p:spTree>
    <p:extLst>
      <p:ext uri="{BB962C8B-B14F-4D97-AF65-F5344CB8AC3E}">
        <p14:creationId xmlns:p14="http://schemas.microsoft.com/office/powerpoint/2010/main" val="299213481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p:txBody>
          <a:bodyPr/>
          <a:lstStyle/>
          <a:p>
            <a:r>
              <a:rPr lang="en-US" smtClean="0"/>
              <a:t>Reliable Actors API</a:t>
            </a:r>
            <a:endParaRPr lang="en-US" dirty="0"/>
          </a:p>
        </p:txBody>
      </p:sp>
      <p:sp>
        <p:nvSpPr>
          <p:cNvPr id="3" name="Text Placeholder 2"/>
          <p:cNvSpPr>
            <a:spLocks noGrp="1"/>
          </p:cNvSpPr>
          <p:nvPr>
            <p:ph type="body" sz="quarter" idx="1"/>
          </p:nvPr>
        </p:nvSpPr>
        <p:spPr>
          <a:xfrm>
            <a:off x="203200" y="1600200"/>
            <a:ext cx="11379200" cy="4425827"/>
          </a:xfrm>
        </p:spPr>
        <p:txBody>
          <a:bodyPr/>
          <a:lstStyle/>
          <a:p>
            <a:r>
              <a:rPr lang="en-US" dirty="0" smtClean="0"/>
              <a:t>Build reliable stateless and </a:t>
            </a:r>
            <a:r>
              <a:rPr lang="en-US" dirty="0" err="1" smtClean="0"/>
              <a:t>stateful</a:t>
            </a:r>
            <a:r>
              <a:rPr lang="en-US" dirty="0" smtClean="0"/>
              <a:t> objects with a virtual actor programming model</a:t>
            </a:r>
          </a:p>
          <a:p>
            <a:pPr marL="457200" indent="-457200">
              <a:buFont typeface="Arial" panose="020B0604020202020204" pitchFamily="34" charset="0"/>
              <a:buChar char="•"/>
            </a:pPr>
            <a:r>
              <a:rPr lang="en-US" dirty="0" smtClean="0"/>
              <a:t>Finally, we have </a:t>
            </a:r>
            <a:r>
              <a:rPr lang="en-US" u="sng" dirty="0" smtClean="0"/>
              <a:t>Object-Oriented Microservices</a:t>
            </a:r>
          </a:p>
          <a:p>
            <a:r>
              <a:rPr lang="en-US" dirty="0" smtClean="0"/>
              <a:t>Suitable for applications with multiple independent units of state and compute	</a:t>
            </a:r>
          </a:p>
          <a:p>
            <a:r>
              <a:rPr lang="en-US" dirty="0" smtClean="0"/>
              <a:t>Automatic activation management</a:t>
            </a:r>
          </a:p>
          <a:p>
            <a:r>
              <a:rPr lang="en-US" dirty="0" smtClean="0"/>
              <a:t>Automatic state management and turn based concurrency (single threaded execution)</a:t>
            </a:r>
          </a:p>
        </p:txBody>
      </p:sp>
      <p:sp>
        <p:nvSpPr>
          <p:cNvPr id="6" name="Text Placeholder 1"/>
          <p:cNvSpPr txBox="1">
            <a:spLocks/>
          </p:cNvSpPr>
          <p:nvPr/>
        </p:nvSpPr>
        <p:spPr>
          <a:xfrm>
            <a:off x="195376" y="1749084"/>
            <a:ext cx="11995761" cy="465608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ctr">
              <a:buNone/>
            </a:pPr>
            <a:endParaRPr lang="en-US" sz="3136" dirty="0">
              <a:gradFill>
                <a:gsLst>
                  <a:gs pos="1250">
                    <a:srgbClr val="FFFFFF"/>
                  </a:gs>
                  <a:gs pos="100000">
                    <a:srgbClr val="FFFFFF"/>
                  </a:gs>
                </a:gsLst>
                <a:lin ang="5400000" scaled="0"/>
              </a:gradFill>
            </a:endParaRPr>
          </a:p>
          <a:p>
            <a:pPr marL="0" indent="0">
              <a:buNone/>
            </a:pPr>
            <a:endParaRPr lang="en-US" sz="3136"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7006053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Rolling upgrades with no </a:t>
            </a:r>
            <a:r>
              <a:rPr lang="en-US" dirty="0" smtClean="0"/>
              <a:t>downtime </a:t>
            </a:r>
            <a:r>
              <a:rPr lang="en-US" smtClean="0"/>
              <a:t>(+ actors)</a:t>
            </a:r>
            <a:endParaRPr lang="pt-PT" dirty="0"/>
          </a:p>
        </p:txBody>
      </p:sp>
      <p:sp>
        <p:nvSpPr>
          <p:cNvPr id="5" name="Text Placeholder 4"/>
          <p:cNvSpPr>
            <a:spLocks noGrp="1"/>
          </p:cNvSpPr>
          <p:nvPr>
            <p:ph type="body" idx="1"/>
          </p:nvPr>
        </p:nvSpPr>
        <p:spPr/>
        <p:txBody>
          <a:bodyPr/>
          <a:lstStyle/>
          <a:p>
            <a:r>
              <a:rPr lang="en-US" dirty="0" smtClean="0"/>
              <a:t>demo</a:t>
            </a:r>
            <a:endParaRPr lang="pt-PT" dirty="0"/>
          </a:p>
        </p:txBody>
      </p:sp>
    </p:spTree>
    <p:extLst>
      <p:ext uri="{BB962C8B-B14F-4D97-AF65-F5344CB8AC3E}">
        <p14:creationId xmlns:p14="http://schemas.microsoft.com/office/powerpoint/2010/main" val="2098806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00B0F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(some demo with Actors. </a:t>
            </a:r>
            <a:r>
              <a:rPr lang="en-US" dirty="0" err="1" smtClean="0"/>
              <a:t>IoT</a:t>
            </a:r>
            <a:r>
              <a:rPr lang="en-US" dirty="0" smtClean="0"/>
              <a:t>? Shopping carts?)</a:t>
            </a:r>
            <a:endParaRPr lang="pt-PT" dirty="0"/>
          </a:p>
        </p:txBody>
      </p:sp>
      <p:sp>
        <p:nvSpPr>
          <p:cNvPr id="5" name="Text Placeholder 4"/>
          <p:cNvSpPr>
            <a:spLocks noGrp="1"/>
          </p:cNvSpPr>
          <p:nvPr>
            <p:ph type="body" idx="1"/>
          </p:nvPr>
        </p:nvSpPr>
        <p:spPr/>
        <p:txBody>
          <a:bodyPr/>
          <a:lstStyle/>
          <a:p>
            <a:r>
              <a:rPr lang="en-US" dirty="0" smtClean="0"/>
              <a:t>demo</a:t>
            </a:r>
            <a:endParaRPr lang="pt-PT" dirty="0"/>
          </a:p>
        </p:txBody>
      </p:sp>
    </p:spTree>
    <p:extLst>
      <p:ext uri="{BB962C8B-B14F-4D97-AF65-F5344CB8AC3E}">
        <p14:creationId xmlns:p14="http://schemas.microsoft.com/office/powerpoint/2010/main" val="3830303730"/>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Ground Rules and Expectations</a:t>
            </a:r>
            <a:endParaRPr lang="pt-PT" dirty="0"/>
          </a:p>
        </p:txBody>
      </p:sp>
      <p:sp>
        <p:nvSpPr>
          <p:cNvPr id="3" name="Content Placeholder 2"/>
          <p:cNvSpPr>
            <a:spLocks noGrp="1"/>
          </p:cNvSpPr>
          <p:nvPr>
            <p:ph idx="1"/>
          </p:nvPr>
        </p:nvSpPr>
        <p:spPr>
          <a:xfrm>
            <a:off x="203200" y="1600200"/>
            <a:ext cx="11379200" cy="5102935"/>
          </a:xfrm>
        </p:spPr>
        <p:txBody>
          <a:bodyPr/>
          <a:lstStyle/>
          <a:p>
            <a:r>
              <a:rPr lang="en-US" sz="2800" dirty="0" smtClean="0"/>
              <a:t>This is based on a non-RTM SDK:</a:t>
            </a:r>
          </a:p>
          <a:p>
            <a:pPr algn="ctr"/>
            <a:r>
              <a:rPr lang="en-US" sz="4000" b="1" dirty="0" smtClean="0"/>
              <a:t>there will be problems </a:t>
            </a:r>
            <a:r>
              <a:rPr lang="en-US" sz="4000" b="1" dirty="0" smtClean="0">
                <a:sym typeface="Wingdings" panose="05000000000000000000" pitchFamily="2" charset="2"/>
              </a:rPr>
              <a:t></a:t>
            </a:r>
            <a:endParaRPr lang="en-US" sz="4000" b="1" dirty="0" smtClean="0"/>
          </a:p>
          <a:p>
            <a:endParaRPr lang="en-US" sz="2800" dirty="0" smtClean="0"/>
          </a:p>
          <a:p>
            <a:r>
              <a:rPr lang="en-US" sz="2800" dirty="0" smtClean="0"/>
              <a:t>This is a different way of architecting software: </a:t>
            </a:r>
          </a:p>
          <a:p>
            <a:pPr algn="ctr"/>
            <a:r>
              <a:rPr lang="en-US" sz="4000" b="1" dirty="0" smtClean="0"/>
              <a:t>there will be many disagreements </a:t>
            </a:r>
            <a:r>
              <a:rPr lang="en-US" sz="4000" b="1" dirty="0" smtClean="0">
                <a:sym typeface="Wingdings" panose="05000000000000000000" pitchFamily="2" charset="2"/>
              </a:rPr>
              <a:t></a:t>
            </a:r>
          </a:p>
          <a:p>
            <a:pPr algn="ctr"/>
            <a:endParaRPr lang="en-US" sz="4000" b="1" dirty="0" smtClean="0">
              <a:sym typeface="Wingdings" panose="05000000000000000000" pitchFamily="2" charset="2"/>
            </a:endParaRPr>
          </a:p>
          <a:p>
            <a:r>
              <a:rPr lang="en-US" sz="2800" dirty="0" smtClean="0"/>
              <a:t>There is a lot to say: </a:t>
            </a:r>
            <a:endParaRPr lang="en-US" sz="2800" dirty="0"/>
          </a:p>
          <a:p>
            <a:pPr algn="ctr"/>
            <a:r>
              <a:rPr lang="en-US" sz="4000" b="1" dirty="0" smtClean="0"/>
              <a:t>there won’t be enough time </a:t>
            </a:r>
            <a:r>
              <a:rPr lang="en-US" sz="4000" b="1" dirty="0" smtClean="0">
                <a:sym typeface="Wingdings" panose="05000000000000000000" pitchFamily="2" charset="2"/>
              </a:rPr>
              <a:t></a:t>
            </a:r>
            <a:endParaRPr lang="pt-PT" sz="4000" b="1" dirty="0"/>
          </a:p>
        </p:txBody>
      </p:sp>
    </p:spTree>
    <p:extLst>
      <p:ext uri="{BB962C8B-B14F-4D97-AF65-F5344CB8AC3E}">
        <p14:creationId xmlns:p14="http://schemas.microsoft.com/office/powerpoint/2010/main" val="23290005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258959" y="1052171"/>
            <a:ext cx="2323441" cy="2002966"/>
            <a:chOff x="2679700" y="2765559"/>
            <a:chExt cx="2324100" cy="2003534"/>
          </a:xfrm>
          <a:solidFill>
            <a:schemeClr val="accent3">
              <a:lumMod val="20000"/>
              <a:lumOff val="80000"/>
            </a:schemeClr>
          </a:solidFill>
        </p:grpSpPr>
        <p:sp>
          <p:nvSpPr>
            <p:cNvPr id="8" name="Hexagon 7"/>
            <p:cNvSpPr/>
            <p:nvPr/>
          </p:nvSpPr>
          <p:spPr>
            <a:xfrm>
              <a:off x="2679700" y="2765559"/>
              <a:ext cx="2324100" cy="2003534"/>
            </a:xfrm>
            <a:prstGeom prst="hexagon">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defTabSz="914225"/>
              <a:endParaRPr lang="en-US">
                <a:solidFill>
                  <a:srgbClr val="404040"/>
                </a:solidFill>
              </a:endParaRPr>
            </a:p>
          </p:txBody>
        </p:sp>
        <p:sp>
          <p:nvSpPr>
            <p:cNvPr id="5" name="Trapezoid 4"/>
            <p:cNvSpPr/>
            <p:nvPr/>
          </p:nvSpPr>
          <p:spPr>
            <a:xfrm>
              <a:off x="2984500" y="2765559"/>
              <a:ext cx="1714500" cy="409441"/>
            </a:xfrm>
            <a:prstGeom prst="trapezoid">
              <a:avLst>
                <a:gd name="adj" fmla="val 46712"/>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defTabSz="914225"/>
              <a:r>
                <a:rPr lang="en-US" sz="1400" b="1" dirty="0">
                  <a:solidFill>
                    <a:srgbClr val="404040"/>
                  </a:solidFill>
                </a:rPr>
                <a:t>Ship</a:t>
              </a:r>
            </a:p>
          </p:txBody>
        </p:sp>
      </p:grpSp>
      <p:grpSp>
        <p:nvGrpSpPr>
          <p:cNvPr id="11" name="Group 10"/>
          <p:cNvGrpSpPr/>
          <p:nvPr/>
        </p:nvGrpSpPr>
        <p:grpSpPr>
          <a:xfrm>
            <a:off x="4517732" y="1052171"/>
            <a:ext cx="2323441" cy="2002966"/>
            <a:chOff x="2679700" y="2765559"/>
            <a:chExt cx="2324100" cy="2003534"/>
          </a:xfrm>
          <a:solidFill>
            <a:schemeClr val="accent3">
              <a:lumMod val="20000"/>
              <a:lumOff val="80000"/>
            </a:schemeClr>
          </a:solidFill>
        </p:grpSpPr>
        <p:sp>
          <p:nvSpPr>
            <p:cNvPr id="12" name="Hexagon 11"/>
            <p:cNvSpPr/>
            <p:nvPr/>
          </p:nvSpPr>
          <p:spPr>
            <a:xfrm>
              <a:off x="2679700" y="2765559"/>
              <a:ext cx="2324100" cy="2003534"/>
            </a:xfrm>
            <a:prstGeom prst="hexagon">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defTabSz="914225"/>
              <a:endParaRPr lang="en-US">
                <a:solidFill>
                  <a:srgbClr val="404040"/>
                </a:solidFill>
              </a:endParaRPr>
            </a:p>
          </p:txBody>
        </p:sp>
        <p:sp>
          <p:nvSpPr>
            <p:cNvPr id="13" name="Trapezoid 12"/>
            <p:cNvSpPr/>
            <p:nvPr/>
          </p:nvSpPr>
          <p:spPr>
            <a:xfrm>
              <a:off x="2965712" y="2765559"/>
              <a:ext cx="1733288" cy="409441"/>
            </a:xfrm>
            <a:prstGeom prst="trapezoid">
              <a:avLst>
                <a:gd name="adj" fmla="val 46712"/>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defTabSz="914225"/>
              <a:r>
                <a:rPr lang="en-US" sz="1400" b="1" dirty="0">
                  <a:solidFill>
                    <a:srgbClr val="404040"/>
                  </a:solidFill>
                </a:rPr>
                <a:t>Gateway</a:t>
              </a:r>
            </a:p>
          </p:txBody>
        </p:sp>
      </p:grpSp>
      <p:grpSp>
        <p:nvGrpSpPr>
          <p:cNvPr id="17" name="Group 16"/>
          <p:cNvGrpSpPr/>
          <p:nvPr/>
        </p:nvGrpSpPr>
        <p:grpSpPr>
          <a:xfrm>
            <a:off x="9258959" y="4392648"/>
            <a:ext cx="2323441" cy="2002966"/>
            <a:chOff x="2679700" y="2765559"/>
            <a:chExt cx="2324100" cy="2003534"/>
          </a:xfrm>
          <a:solidFill>
            <a:schemeClr val="accent3">
              <a:lumMod val="20000"/>
              <a:lumOff val="80000"/>
            </a:schemeClr>
          </a:solidFill>
        </p:grpSpPr>
        <p:sp>
          <p:nvSpPr>
            <p:cNvPr id="18" name="Hexagon 17"/>
            <p:cNvSpPr/>
            <p:nvPr/>
          </p:nvSpPr>
          <p:spPr>
            <a:xfrm>
              <a:off x="2679700" y="2765559"/>
              <a:ext cx="2324100" cy="2003534"/>
            </a:xfrm>
            <a:prstGeom prst="hexagon">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defTabSz="914225"/>
              <a:endParaRPr lang="en-US">
                <a:solidFill>
                  <a:srgbClr val="404040"/>
                </a:solidFill>
              </a:endParaRPr>
            </a:p>
          </p:txBody>
        </p:sp>
        <p:sp>
          <p:nvSpPr>
            <p:cNvPr id="19" name="Trapezoid 18"/>
            <p:cNvSpPr/>
            <p:nvPr/>
          </p:nvSpPr>
          <p:spPr>
            <a:xfrm>
              <a:off x="2984500" y="2765559"/>
              <a:ext cx="1714500" cy="409441"/>
            </a:xfrm>
            <a:prstGeom prst="trapezoid">
              <a:avLst>
                <a:gd name="adj" fmla="val 46712"/>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defTabSz="914225"/>
              <a:r>
                <a:rPr lang="en-US" sz="1400" b="1" dirty="0">
                  <a:solidFill>
                    <a:srgbClr val="404040"/>
                  </a:solidFill>
                </a:rPr>
                <a:t>Bolt</a:t>
              </a:r>
            </a:p>
          </p:txBody>
        </p:sp>
      </p:grpSp>
      <p:cxnSp>
        <p:nvCxnSpPr>
          <p:cNvPr id="28" name="Straight Arrow Connector 27"/>
          <p:cNvCxnSpPr>
            <a:stCxn id="12" idx="0"/>
            <a:endCxn id="209" idx="0"/>
          </p:cNvCxnSpPr>
          <p:nvPr/>
        </p:nvCxnSpPr>
        <p:spPr>
          <a:xfrm>
            <a:off x="6841174" y="2053654"/>
            <a:ext cx="1963608" cy="6912"/>
          </a:xfrm>
          <a:prstGeom prst="straightConnector1">
            <a:avLst/>
          </a:prstGeom>
          <a:ln w="3810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198" idx="0"/>
          </p:cNvCxnSpPr>
          <p:nvPr/>
        </p:nvCxnSpPr>
        <p:spPr>
          <a:xfrm flipH="1">
            <a:off x="10448788" y="3047580"/>
            <a:ext cx="9035" cy="878872"/>
          </a:xfrm>
          <a:prstGeom prst="straightConnector1">
            <a:avLst/>
          </a:prstGeom>
          <a:ln w="3810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5" idx="5"/>
            <a:endCxn id="235" idx="0"/>
          </p:cNvCxnSpPr>
          <p:nvPr/>
        </p:nvCxnSpPr>
        <p:spPr>
          <a:xfrm flipV="1">
            <a:off x="6321649" y="2503715"/>
            <a:ext cx="2627203" cy="1894119"/>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endCxn id="173" idx="0"/>
          </p:cNvCxnSpPr>
          <p:nvPr/>
        </p:nvCxnSpPr>
        <p:spPr>
          <a:xfrm flipH="1">
            <a:off x="5680714" y="3074627"/>
            <a:ext cx="14300" cy="852568"/>
          </a:xfrm>
          <a:prstGeom prst="straightConnector1">
            <a:avLst/>
          </a:prstGeom>
          <a:ln w="38100">
            <a:solidFill>
              <a:schemeClr val="tx2">
                <a:lumMod val="60000"/>
                <a:lumOff val="4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498950" y="4397834"/>
            <a:ext cx="2323441" cy="2002966"/>
            <a:chOff x="2679700" y="2765559"/>
            <a:chExt cx="2324100" cy="2003534"/>
          </a:xfrm>
          <a:solidFill>
            <a:schemeClr val="accent3">
              <a:lumMod val="20000"/>
              <a:lumOff val="80000"/>
            </a:schemeClr>
          </a:solidFill>
        </p:grpSpPr>
        <p:sp>
          <p:nvSpPr>
            <p:cNvPr id="15" name="Hexagon 14"/>
            <p:cNvSpPr/>
            <p:nvPr/>
          </p:nvSpPr>
          <p:spPr>
            <a:xfrm>
              <a:off x="2679700" y="2765559"/>
              <a:ext cx="2324100" cy="2003534"/>
            </a:xfrm>
            <a:prstGeom prst="hexagon">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defTabSz="914225"/>
              <a:endParaRPr lang="en-US">
                <a:solidFill>
                  <a:srgbClr val="404040"/>
                </a:solidFill>
              </a:endParaRPr>
            </a:p>
          </p:txBody>
        </p:sp>
        <p:sp>
          <p:nvSpPr>
            <p:cNvPr id="16" name="Trapezoid 15"/>
            <p:cNvSpPr/>
            <p:nvPr/>
          </p:nvSpPr>
          <p:spPr>
            <a:xfrm>
              <a:off x="2984500" y="2765559"/>
              <a:ext cx="1714500" cy="409441"/>
            </a:xfrm>
            <a:prstGeom prst="trapezoid">
              <a:avLst>
                <a:gd name="adj" fmla="val 46712"/>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defTabSz="914225"/>
              <a:r>
                <a:rPr lang="en-US" sz="1400" b="1" dirty="0">
                  <a:solidFill>
                    <a:srgbClr val="404040"/>
                  </a:solidFill>
                </a:rPr>
                <a:t>Asteroid</a:t>
              </a:r>
            </a:p>
          </p:txBody>
        </p:sp>
      </p:grpSp>
      <p:cxnSp>
        <p:nvCxnSpPr>
          <p:cNvPr id="148" name="Straight Arrow Connector 147"/>
          <p:cNvCxnSpPr>
            <a:endCxn id="238" idx="7"/>
          </p:cNvCxnSpPr>
          <p:nvPr/>
        </p:nvCxnSpPr>
        <p:spPr>
          <a:xfrm>
            <a:off x="6634351" y="1586429"/>
            <a:ext cx="2373449" cy="15945"/>
          </a:xfrm>
          <a:prstGeom prst="straightConnector1">
            <a:avLst/>
          </a:prstGeom>
          <a:ln w="3810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2" name="Group 171"/>
          <p:cNvGrpSpPr/>
          <p:nvPr/>
        </p:nvGrpSpPr>
        <p:grpSpPr>
          <a:xfrm>
            <a:off x="5541053" y="3927196"/>
            <a:ext cx="279320" cy="451149"/>
            <a:chOff x="2637080" y="3297860"/>
            <a:chExt cx="279400" cy="451277"/>
          </a:xfrm>
          <a:solidFill>
            <a:schemeClr val="accent4"/>
          </a:solidFill>
        </p:grpSpPr>
        <p:sp>
          <p:nvSpPr>
            <p:cNvPr id="173" name="Flowchart: Connector 172"/>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174" name="Straight Arrow Connector 173"/>
            <p:cNvCxnSpPr>
              <a:stCxn id="173"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3" name="Straight Arrow Connector 192"/>
          <p:cNvCxnSpPr/>
          <p:nvPr/>
        </p:nvCxnSpPr>
        <p:spPr>
          <a:xfrm>
            <a:off x="6489805" y="6177884"/>
            <a:ext cx="2646507" cy="6629"/>
          </a:xfrm>
          <a:prstGeom prst="straightConnector1">
            <a:avLst/>
          </a:prstGeom>
          <a:ln w="38100">
            <a:solidFill>
              <a:srgbClr val="FFFF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7" name="Group 196"/>
          <p:cNvGrpSpPr/>
          <p:nvPr/>
        </p:nvGrpSpPr>
        <p:grpSpPr>
          <a:xfrm flipH="1">
            <a:off x="10309129" y="3926452"/>
            <a:ext cx="279320" cy="451149"/>
            <a:chOff x="2637080" y="3297860"/>
            <a:chExt cx="279400" cy="451277"/>
          </a:xfrm>
          <a:solidFill>
            <a:schemeClr val="accent4"/>
          </a:solidFill>
        </p:grpSpPr>
        <p:sp>
          <p:nvSpPr>
            <p:cNvPr id="198" name="Flowchart: Connector 197"/>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199" name="Straight Arrow Connector 198"/>
            <p:cNvCxnSpPr>
              <a:stCxn id="198"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p:nvGrpSpPr>
        <p:grpSpPr>
          <a:xfrm rot="16200000">
            <a:off x="8890694" y="1834992"/>
            <a:ext cx="279320" cy="451149"/>
            <a:chOff x="2637080" y="3297860"/>
            <a:chExt cx="279400" cy="451277"/>
          </a:xfrm>
          <a:solidFill>
            <a:schemeClr val="accent4"/>
          </a:solidFill>
        </p:grpSpPr>
        <p:sp>
          <p:nvSpPr>
            <p:cNvPr id="209" name="Flowchart: Connector 208"/>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210" name="Straight Arrow Connector 209"/>
            <p:cNvCxnSpPr>
              <a:stCxn id="209"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7476668" y="1918387"/>
            <a:ext cx="675098" cy="280639"/>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Fire!</a:t>
            </a:r>
          </a:p>
        </p:txBody>
      </p:sp>
      <p:sp>
        <p:nvSpPr>
          <p:cNvPr id="212" name="TextBox 211"/>
          <p:cNvSpPr txBox="1"/>
          <p:nvPr/>
        </p:nvSpPr>
        <p:spPr>
          <a:xfrm>
            <a:off x="7483396" y="1468295"/>
            <a:ext cx="675098" cy="280639"/>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Turn</a:t>
            </a:r>
          </a:p>
        </p:txBody>
      </p:sp>
      <p:grpSp>
        <p:nvGrpSpPr>
          <p:cNvPr id="215" name="Group 214"/>
          <p:cNvGrpSpPr/>
          <p:nvPr/>
        </p:nvGrpSpPr>
        <p:grpSpPr>
          <a:xfrm rot="3743772" flipH="1" flipV="1">
            <a:off x="9224395" y="2601281"/>
            <a:ext cx="279320" cy="451149"/>
            <a:chOff x="2637080" y="3297860"/>
            <a:chExt cx="279400" cy="451277"/>
          </a:xfrm>
          <a:solidFill>
            <a:schemeClr val="accent4"/>
          </a:solidFill>
        </p:grpSpPr>
        <p:sp>
          <p:nvSpPr>
            <p:cNvPr id="216" name="Flowchart: Connector 215"/>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217" name="Straight Arrow Connector 216"/>
            <p:cNvCxnSpPr>
              <a:stCxn id="216"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0" name="Straight Arrow Connector 219"/>
          <p:cNvCxnSpPr>
            <a:stCxn id="15" idx="5"/>
            <a:endCxn id="216" idx="0"/>
          </p:cNvCxnSpPr>
          <p:nvPr/>
        </p:nvCxnSpPr>
        <p:spPr>
          <a:xfrm flipV="1">
            <a:off x="6321648" y="2931373"/>
            <a:ext cx="2842510" cy="1466460"/>
          </a:xfrm>
          <a:prstGeom prst="straightConnector1">
            <a:avLst/>
          </a:prstGeom>
          <a:ln w="571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9886804" y="3202420"/>
            <a:ext cx="1133004" cy="468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914225"/>
            <a:r>
              <a:rPr lang="en-US" sz="1200" dirty="0">
                <a:solidFill>
                  <a:srgbClr val="FFFFFF"/>
                </a:solidFill>
              </a:rPr>
              <a:t>You are launched</a:t>
            </a:r>
          </a:p>
        </p:txBody>
      </p:sp>
      <p:sp>
        <p:nvSpPr>
          <p:cNvPr id="232" name="TextBox 231"/>
          <p:cNvSpPr txBox="1"/>
          <p:nvPr/>
        </p:nvSpPr>
        <p:spPr>
          <a:xfrm>
            <a:off x="5173989" y="3339864"/>
            <a:ext cx="1077484" cy="280678"/>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Get state</a:t>
            </a:r>
          </a:p>
        </p:txBody>
      </p:sp>
      <p:sp>
        <p:nvSpPr>
          <p:cNvPr id="228" name="TextBox 227"/>
          <p:cNvSpPr txBox="1"/>
          <p:nvPr/>
        </p:nvSpPr>
        <p:spPr>
          <a:xfrm>
            <a:off x="5010855" y="1656862"/>
            <a:ext cx="1126570" cy="845753"/>
          </a:xfrm>
          <a:prstGeom prst="rect">
            <a:avLst/>
          </a:prstGeom>
          <a:noFill/>
        </p:spPr>
        <p:txBody>
          <a:bodyPr wrap="square" rtlCol="0">
            <a:spAutoFit/>
          </a:bodyPr>
          <a:lstStyle/>
          <a:p>
            <a:pPr marL="171384" indent="-171384" defTabSz="914225">
              <a:buFont typeface="Arial" panose="020B0604020202020204" pitchFamily="34" charset="0"/>
              <a:buChar char="•"/>
            </a:pPr>
            <a:r>
              <a:rPr lang="en-US" sz="1200" dirty="0">
                <a:solidFill>
                  <a:srgbClr val="404040"/>
                </a:solidFill>
              </a:rPr>
              <a:t>Ships</a:t>
            </a:r>
          </a:p>
          <a:p>
            <a:pPr marL="171384" indent="-171384" defTabSz="914225">
              <a:buFont typeface="Arial" panose="020B0604020202020204" pitchFamily="34" charset="0"/>
              <a:buChar char="•"/>
            </a:pPr>
            <a:r>
              <a:rPr lang="en-US" sz="1200" dirty="0">
                <a:solidFill>
                  <a:srgbClr val="404040"/>
                </a:solidFill>
              </a:rPr>
              <a:t>Asteroids</a:t>
            </a:r>
          </a:p>
          <a:p>
            <a:pPr marL="171384" indent="-171384" defTabSz="914225">
              <a:buFont typeface="Arial" panose="020B0604020202020204" pitchFamily="34" charset="0"/>
              <a:buChar char="•"/>
            </a:pPr>
            <a:r>
              <a:rPr lang="en-US" sz="1200" dirty="0">
                <a:solidFill>
                  <a:srgbClr val="404040"/>
                </a:solidFill>
              </a:rPr>
              <a:t>Bolts</a:t>
            </a:r>
          </a:p>
          <a:p>
            <a:pPr marL="171384" indent="-171384" defTabSz="914225">
              <a:buFont typeface="Arial" panose="020B0604020202020204" pitchFamily="34" charset="0"/>
              <a:buChar char="•"/>
            </a:pPr>
            <a:r>
              <a:rPr lang="en-US" sz="1200" dirty="0">
                <a:solidFill>
                  <a:srgbClr val="404040"/>
                </a:solidFill>
              </a:rPr>
              <a:t>Scores</a:t>
            </a:r>
          </a:p>
        </p:txBody>
      </p:sp>
      <p:grpSp>
        <p:nvGrpSpPr>
          <p:cNvPr id="234" name="Group 233"/>
          <p:cNvGrpSpPr/>
          <p:nvPr/>
        </p:nvGrpSpPr>
        <p:grpSpPr>
          <a:xfrm rot="3743772" flipH="1" flipV="1">
            <a:off x="9009090" y="2173622"/>
            <a:ext cx="279320" cy="451149"/>
            <a:chOff x="2637080" y="3297860"/>
            <a:chExt cx="279400" cy="451277"/>
          </a:xfrm>
          <a:solidFill>
            <a:schemeClr val="accent4"/>
          </a:solidFill>
        </p:grpSpPr>
        <p:sp>
          <p:nvSpPr>
            <p:cNvPr id="235" name="Flowchart: Connector 234"/>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236" name="Straight Arrow Connector 235"/>
            <p:cNvCxnSpPr>
              <a:stCxn id="235"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p:nvGrpSpPr>
        <p:grpSpPr>
          <a:xfrm rot="17856228" flipH="1">
            <a:off x="9079194" y="1375716"/>
            <a:ext cx="279320" cy="451149"/>
            <a:chOff x="2637080" y="3297860"/>
            <a:chExt cx="279400" cy="451277"/>
          </a:xfrm>
          <a:solidFill>
            <a:schemeClr val="accent4"/>
          </a:solidFill>
        </p:grpSpPr>
        <p:sp>
          <p:nvSpPr>
            <p:cNvPr id="238" name="Flowchart: Connector 237"/>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239" name="Straight Arrow Connector 238"/>
            <p:cNvCxnSpPr>
              <a:stCxn id="238"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1" name="TextBox 270"/>
          <p:cNvSpPr txBox="1"/>
          <p:nvPr/>
        </p:nvSpPr>
        <p:spPr>
          <a:xfrm>
            <a:off x="9791281" y="1711052"/>
            <a:ext cx="1126570" cy="845753"/>
          </a:xfrm>
          <a:prstGeom prst="rect">
            <a:avLst/>
          </a:prstGeom>
          <a:noFill/>
        </p:spPr>
        <p:txBody>
          <a:bodyPr wrap="square" rtlCol="0">
            <a:spAutoFit/>
          </a:bodyPr>
          <a:lstStyle/>
          <a:p>
            <a:pPr marL="171384" indent="-171384" defTabSz="914225">
              <a:buFont typeface="Arial" panose="020B0604020202020204" pitchFamily="34" charset="0"/>
              <a:buChar char="•"/>
            </a:pPr>
            <a:r>
              <a:rPr lang="en-US" sz="1200" dirty="0">
                <a:solidFill>
                  <a:srgbClr val="404040"/>
                </a:solidFill>
              </a:rPr>
              <a:t>Velocity</a:t>
            </a:r>
          </a:p>
          <a:p>
            <a:pPr marL="171384" indent="-171384" defTabSz="914225">
              <a:buFont typeface="Arial" panose="020B0604020202020204" pitchFamily="34" charset="0"/>
              <a:buChar char="•"/>
            </a:pPr>
            <a:r>
              <a:rPr lang="en-US" sz="1200" dirty="0">
                <a:solidFill>
                  <a:srgbClr val="404040"/>
                </a:solidFill>
              </a:rPr>
              <a:t>Health</a:t>
            </a:r>
          </a:p>
          <a:p>
            <a:pPr marL="171384" indent="-171384" defTabSz="914225">
              <a:buFont typeface="Arial" panose="020B0604020202020204" pitchFamily="34" charset="0"/>
              <a:buChar char="•"/>
            </a:pPr>
            <a:r>
              <a:rPr lang="en-US" sz="1200" dirty="0">
                <a:solidFill>
                  <a:srgbClr val="404040"/>
                </a:solidFill>
              </a:rPr>
              <a:t>Position</a:t>
            </a:r>
          </a:p>
          <a:p>
            <a:pPr marL="171384" indent="-171384" defTabSz="914225">
              <a:buFont typeface="Arial" panose="020B0604020202020204" pitchFamily="34" charset="0"/>
              <a:buChar char="•"/>
            </a:pPr>
            <a:r>
              <a:rPr lang="en-US" sz="1200" dirty="0">
                <a:solidFill>
                  <a:srgbClr val="404040"/>
                </a:solidFill>
              </a:rPr>
              <a:t>Name</a:t>
            </a:r>
          </a:p>
        </p:txBody>
      </p:sp>
      <p:sp>
        <p:nvSpPr>
          <p:cNvPr id="273" name="TextBox 272"/>
          <p:cNvSpPr txBox="1"/>
          <p:nvPr/>
        </p:nvSpPr>
        <p:spPr>
          <a:xfrm>
            <a:off x="9758322" y="5048721"/>
            <a:ext cx="1126570" cy="657302"/>
          </a:xfrm>
          <a:prstGeom prst="rect">
            <a:avLst/>
          </a:prstGeom>
          <a:noFill/>
        </p:spPr>
        <p:txBody>
          <a:bodyPr wrap="square" rtlCol="0">
            <a:spAutoFit/>
          </a:bodyPr>
          <a:lstStyle/>
          <a:p>
            <a:pPr marL="171384" indent="-171384" defTabSz="914225">
              <a:buFont typeface="Arial" panose="020B0604020202020204" pitchFamily="34" charset="0"/>
              <a:buChar char="•"/>
            </a:pPr>
            <a:r>
              <a:rPr lang="en-US" sz="1200" dirty="0">
                <a:solidFill>
                  <a:srgbClr val="404040"/>
                </a:solidFill>
              </a:rPr>
              <a:t>Velocity</a:t>
            </a:r>
          </a:p>
          <a:p>
            <a:pPr marL="171384" indent="-171384" defTabSz="914225">
              <a:buFont typeface="Arial" panose="020B0604020202020204" pitchFamily="34" charset="0"/>
              <a:buChar char="•"/>
            </a:pPr>
            <a:r>
              <a:rPr lang="en-US" sz="1200" dirty="0">
                <a:solidFill>
                  <a:srgbClr val="404040"/>
                </a:solidFill>
              </a:rPr>
              <a:t>Decay</a:t>
            </a:r>
          </a:p>
          <a:p>
            <a:pPr marL="171384" indent="-171384" defTabSz="914225">
              <a:buFont typeface="Arial" panose="020B0604020202020204" pitchFamily="34" charset="0"/>
              <a:buChar char="•"/>
            </a:pPr>
            <a:r>
              <a:rPr lang="en-US" sz="1200" dirty="0">
                <a:solidFill>
                  <a:srgbClr val="404040"/>
                </a:solidFill>
              </a:rPr>
              <a:t>Position</a:t>
            </a:r>
          </a:p>
        </p:txBody>
      </p:sp>
      <p:sp>
        <p:nvSpPr>
          <p:cNvPr id="274" name="TextBox 273"/>
          <p:cNvSpPr txBox="1"/>
          <p:nvPr/>
        </p:nvSpPr>
        <p:spPr>
          <a:xfrm>
            <a:off x="5001499" y="5006764"/>
            <a:ext cx="1126570" cy="657395"/>
          </a:xfrm>
          <a:prstGeom prst="rect">
            <a:avLst/>
          </a:prstGeom>
          <a:noFill/>
        </p:spPr>
        <p:txBody>
          <a:bodyPr wrap="square" rtlCol="0">
            <a:spAutoFit/>
          </a:bodyPr>
          <a:lstStyle/>
          <a:p>
            <a:pPr marL="171384" indent="-171384" defTabSz="914225">
              <a:buFont typeface="Arial" panose="020B0604020202020204" pitchFamily="34" charset="0"/>
              <a:buChar char="•"/>
            </a:pPr>
            <a:r>
              <a:rPr lang="en-US" sz="1200" dirty="0">
                <a:solidFill>
                  <a:srgbClr val="404040"/>
                </a:solidFill>
              </a:rPr>
              <a:t>Velocity</a:t>
            </a:r>
          </a:p>
          <a:p>
            <a:pPr marL="171384" indent="-171384" defTabSz="914225">
              <a:buFont typeface="Arial" panose="020B0604020202020204" pitchFamily="34" charset="0"/>
              <a:buChar char="•"/>
            </a:pPr>
            <a:r>
              <a:rPr lang="en-US" sz="1200" dirty="0">
                <a:solidFill>
                  <a:srgbClr val="404040"/>
                </a:solidFill>
              </a:rPr>
              <a:t>Position</a:t>
            </a:r>
          </a:p>
          <a:p>
            <a:pPr marL="171384" indent="-171384" defTabSz="914225">
              <a:buFont typeface="Arial" panose="020B0604020202020204" pitchFamily="34" charset="0"/>
              <a:buChar char="•"/>
            </a:pPr>
            <a:r>
              <a:rPr lang="en-US" sz="1200" dirty="0" err="1">
                <a:solidFill>
                  <a:srgbClr val="404040"/>
                </a:solidFill>
              </a:rPr>
              <a:t>IsEvil</a:t>
            </a:r>
            <a:r>
              <a:rPr lang="en-US" sz="1200" dirty="0">
                <a:solidFill>
                  <a:srgbClr val="404040"/>
                </a:solidFill>
              </a:rPr>
              <a:t>?</a:t>
            </a:r>
          </a:p>
        </p:txBody>
      </p:sp>
      <p:grpSp>
        <p:nvGrpSpPr>
          <p:cNvPr id="278" name="Group 277"/>
          <p:cNvGrpSpPr/>
          <p:nvPr/>
        </p:nvGrpSpPr>
        <p:grpSpPr>
          <a:xfrm rot="17856228" flipH="1">
            <a:off x="4507674" y="4348116"/>
            <a:ext cx="279320" cy="451149"/>
            <a:chOff x="2637080" y="3297860"/>
            <a:chExt cx="279400" cy="451277"/>
          </a:xfrm>
          <a:solidFill>
            <a:schemeClr val="accent4"/>
          </a:solidFill>
        </p:grpSpPr>
        <p:sp>
          <p:nvSpPr>
            <p:cNvPr id="279" name="Flowchart: Connector 278"/>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280" name="Straight Arrow Connector 279"/>
            <p:cNvCxnSpPr>
              <a:stCxn id="279"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81" name="Straight Arrow Connector 280"/>
          <p:cNvCxnSpPr>
            <a:stCxn id="277" idx="3"/>
            <a:endCxn id="74" idx="0"/>
          </p:cNvCxnSpPr>
          <p:nvPr/>
        </p:nvCxnSpPr>
        <p:spPr>
          <a:xfrm flipV="1">
            <a:off x="3225515" y="3253749"/>
            <a:ext cx="1390497" cy="511198"/>
          </a:xfrm>
          <a:prstGeom prst="straightConnector1">
            <a:avLst/>
          </a:prstGeom>
          <a:ln w="38100">
            <a:solidFill>
              <a:schemeClr val="tx2">
                <a:lumMod val="60000"/>
                <a:lumOff val="4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TextBox 286"/>
          <p:cNvSpPr txBox="1"/>
          <p:nvPr/>
        </p:nvSpPr>
        <p:spPr>
          <a:xfrm>
            <a:off x="3452448" y="3346810"/>
            <a:ext cx="1133004" cy="280678"/>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Get state</a:t>
            </a:r>
          </a:p>
        </p:txBody>
      </p:sp>
      <p:grpSp>
        <p:nvGrpSpPr>
          <p:cNvPr id="288" name="Group 287"/>
          <p:cNvGrpSpPr/>
          <p:nvPr/>
        </p:nvGrpSpPr>
        <p:grpSpPr>
          <a:xfrm rot="3743772" flipH="1" flipV="1">
            <a:off x="4296374" y="2172364"/>
            <a:ext cx="279320" cy="451149"/>
            <a:chOff x="2637080" y="3297860"/>
            <a:chExt cx="279400" cy="451277"/>
          </a:xfrm>
          <a:solidFill>
            <a:schemeClr val="accent4"/>
          </a:solidFill>
        </p:grpSpPr>
        <p:sp>
          <p:nvSpPr>
            <p:cNvPr id="289" name="Flowchart: Connector 288"/>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290" name="Straight Arrow Connector 289"/>
            <p:cNvCxnSpPr>
              <a:stCxn id="289"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1" name="Straight Arrow Connector 290"/>
          <p:cNvCxnSpPr>
            <a:stCxn id="277" idx="0"/>
            <a:endCxn id="289" idx="0"/>
          </p:cNvCxnSpPr>
          <p:nvPr/>
        </p:nvCxnSpPr>
        <p:spPr>
          <a:xfrm flipV="1">
            <a:off x="2417379" y="2502458"/>
            <a:ext cx="1818758" cy="655293"/>
          </a:xfrm>
          <a:prstGeom prst="straightConnector1">
            <a:avLst/>
          </a:prstGeom>
          <a:ln w="3810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2789960" y="2635285"/>
            <a:ext cx="1133004" cy="280678"/>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Join a session</a:t>
            </a:r>
          </a:p>
        </p:txBody>
      </p:sp>
      <p:sp>
        <p:nvSpPr>
          <p:cNvPr id="2" name="Title 1"/>
          <p:cNvSpPr>
            <a:spLocks noGrp="1"/>
          </p:cNvSpPr>
          <p:nvPr>
            <p:ph type="title"/>
          </p:nvPr>
        </p:nvSpPr>
        <p:spPr/>
        <p:txBody>
          <a:bodyPr>
            <a:normAutofit fontScale="90000"/>
          </a:bodyPr>
          <a:lstStyle/>
          <a:p>
            <a:r>
              <a:rPr lang="en-US" dirty="0" err="1" smtClean="0"/>
              <a:t>Actoroids</a:t>
            </a:r>
            <a:r>
              <a:rPr lang="en-US" dirty="0" smtClean="0"/>
              <a:t/>
            </a:r>
            <a:br>
              <a:rPr lang="en-US" dirty="0" smtClean="0"/>
            </a:br>
            <a:r>
              <a:rPr lang="en-US" sz="3600" dirty="0" smtClean="0"/>
              <a:t>Architectural example</a:t>
            </a:r>
            <a:endParaRPr lang="en-US" dirty="0"/>
          </a:p>
        </p:txBody>
      </p:sp>
      <p:grpSp>
        <p:nvGrpSpPr>
          <p:cNvPr id="73" name="Group 72"/>
          <p:cNvGrpSpPr/>
          <p:nvPr/>
        </p:nvGrpSpPr>
        <p:grpSpPr>
          <a:xfrm rot="3743772" flipH="1" flipV="1">
            <a:off x="4676250" y="2923653"/>
            <a:ext cx="279320" cy="451149"/>
            <a:chOff x="2637080" y="3297860"/>
            <a:chExt cx="279400" cy="451277"/>
          </a:xfrm>
          <a:solidFill>
            <a:schemeClr val="accent4"/>
          </a:solidFill>
        </p:grpSpPr>
        <p:sp>
          <p:nvSpPr>
            <p:cNvPr id="74" name="Flowchart: Connector 73"/>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75" name="Straight Arrow Connector 74"/>
            <p:cNvCxnSpPr>
              <a:stCxn id="74"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rot="3743772" flipH="1" flipV="1">
            <a:off x="4481315" y="2542184"/>
            <a:ext cx="279320" cy="451149"/>
            <a:chOff x="2637080" y="3297860"/>
            <a:chExt cx="279400" cy="451277"/>
          </a:xfrm>
          <a:solidFill>
            <a:schemeClr val="accent4"/>
          </a:solidFill>
        </p:grpSpPr>
        <p:sp>
          <p:nvSpPr>
            <p:cNvPr id="79" name="Flowchart: Connector 78"/>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80" name="Straight Arrow Connector 79"/>
            <p:cNvCxnSpPr>
              <a:stCxn id="79"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1" name="Straight Arrow Connector 80"/>
          <p:cNvCxnSpPr>
            <a:endCxn id="79" idx="0"/>
          </p:cNvCxnSpPr>
          <p:nvPr/>
        </p:nvCxnSpPr>
        <p:spPr>
          <a:xfrm flipV="1">
            <a:off x="3242243" y="2872278"/>
            <a:ext cx="1178835" cy="474533"/>
          </a:xfrm>
          <a:prstGeom prst="straightConnector1">
            <a:avLst/>
          </a:prstGeom>
          <a:ln w="3810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255743" y="2971478"/>
            <a:ext cx="1133004" cy="280678"/>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commands</a:t>
            </a:r>
          </a:p>
        </p:txBody>
      </p:sp>
      <p:cxnSp>
        <p:nvCxnSpPr>
          <p:cNvPr id="85" name="Straight Arrow Connector 84"/>
          <p:cNvCxnSpPr>
            <a:stCxn id="235" idx="0"/>
          </p:cNvCxnSpPr>
          <p:nvPr/>
        </p:nvCxnSpPr>
        <p:spPr>
          <a:xfrm flipH="1">
            <a:off x="6634352" y="2503716"/>
            <a:ext cx="2314500" cy="0"/>
          </a:xfrm>
          <a:prstGeom prst="straightConnector1">
            <a:avLst/>
          </a:prstGeom>
          <a:ln w="38100">
            <a:solidFill>
              <a:schemeClr val="tx2">
                <a:lumMod val="60000"/>
                <a:lumOff val="4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7133500" y="2383149"/>
            <a:ext cx="1377541" cy="2806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914225"/>
            <a:r>
              <a:rPr lang="en-US" sz="1200" dirty="0">
                <a:solidFill>
                  <a:srgbClr val="FFFFFF"/>
                </a:solidFill>
              </a:rPr>
              <a:t>Accelerate/brake</a:t>
            </a:r>
          </a:p>
        </p:txBody>
      </p:sp>
      <p:grpSp>
        <p:nvGrpSpPr>
          <p:cNvPr id="93" name="Group 92"/>
          <p:cNvGrpSpPr/>
          <p:nvPr/>
        </p:nvGrpSpPr>
        <p:grpSpPr>
          <a:xfrm rot="17856228" flipH="1">
            <a:off x="9231365" y="4471490"/>
            <a:ext cx="279320" cy="451149"/>
            <a:chOff x="2637080" y="3297860"/>
            <a:chExt cx="279400" cy="451277"/>
          </a:xfrm>
          <a:solidFill>
            <a:schemeClr val="accent4"/>
          </a:solidFill>
        </p:grpSpPr>
        <p:sp>
          <p:nvSpPr>
            <p:cNvPr id="94" name="Flowchart: Connector 93"/>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95" name="Straight Arrow Connector 94"/>
            <p:cNvCxnSpPr>
              <a:stCxn id="94"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6" name="Straight Arrow Connector 95"/>
          <p:cNvCxnSpPr>
            <a:endCxn id="216" idx="0"/>
          </p:cNvCxnSpPr>
          <p:nvPr/>
        </p:nvCxnSpPr>
        <p:spPr>
          <a:xfrm>
            <a:off x="6478318" y="2920971"/>
            <a:ext cx="2685842" cy="10403"/>
          </a:xfrm>
          <a:prstGeom prst="straightConnector1">
            <a:avLst/>
          </a:prstGeom>
          <a:ln w="38100">
            <a:solidFill>
              <a:schemeClr val="tx2">
                <a:lumMod val="60000"/>
                <a:lumOff val="4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195206" y="2772687"/>
            <a:ext cx="924967" cy="280678"/>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Get state</a:t>
            </a:r>
          </a:p>
        </p:txBody>
      </p:sp>
      <p:sp>
        <p:nvSpPr>
          <p:cNvPr id="103" name="TextBox 102"/>
          <p:cNvSpPr txBox="1"/>
          <p:nvPr/>
        </p:nvSpPr>
        <p:spPr>
          <a:xfrm>
            <a:off x="7923717" y="3263194"/>
            <a:ext cx="924967" cy="28067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defTabSz="914225"/>
            <a:r>
              <a:rPr lang="en-US" sz="1200" dirty="0">
                <a:solidFill>
                  <a:srgbClr val="FF8C00"/>
                </a:solidFill>
              </a:rPr>
              <a:t>Get state</a:t>
            </a:r>
          </a:p>
        </p:txBody>
      </p:sp>
      <p:cxnSp>
        <p:nvCxnSpPr>
          <p:cNvPr id="104" name="Straight Arrow Connector 103"/>
          <p:cNvCxnSpPr>
            <a:stCxn id="94" idx="0"/>
          </p:cNvCxnSpPr>
          <p:nvPr/>
        </p:nvCxnSpPr>
        <p:spPr>
          <a:xfrm flipH="1" flipV="1">
            <a:off x="6453523" y="2947978"/>
            <a:ext cx="2717604" cy="1644563"/>
          </a:xfrm>
          <a:prstGeom prst="straightConnector1">
            <a:avLst/>
          </a:prstGeom>
          <a:ln w="38100">
            <a:solidFill>
              <a:schemeClr val="tx2">
                <a:lumMod val="60000"/>
                <a:lumOff val="4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21" name="TextBox 220"/>
          <p:cNvSpPr txBox="1"/>
          <p:nvPr/>
        </p:nvSpPr>
        <p:spPr>
          <a:xfrm>
            <a:off x="8105009" y="3819600"/>
            <a:ext cx="905802" cy="459881"/>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You hit something</a:t>
            </a:r>
          </a:p>
        </p:txBody>
      </p:sp>
      <p:grpSp>
        <p:nvGrpSpPr>
          <p:cNvPr id="107" name="Group 106"/>
          <p:cNvGrpSpPr/>
          <p:nvPr/>
        </p:nvGrpSpPr>
        <p:grpSpPr>
          <a:xfrm rot="17856228" flipH="1">
            <a:off x="9288616" y="964322"/>
            <a:ext cx="279320" cy="451149"/>
            <a:chOff x="2637080" y="3297860"/>
            <a:chExt cx="279400" cy="451277"/>
          </a:xfrm>
          <a:solidFill>
            <a:schemeClr val="accent4"/>
          </a:solidFill>
        </p:grpSpPr>
        <p:sp>
          <p:nvSpPr>
            <p:cNvPr id="108" name="Flowchart: Connector 107"/>
            <p:cNvSpPr/>
            <p:nvPr/>
          </p:nvSpPr>
          <p:spPr>
            <a:xfrm>
              <a:off x="2637080" y="3297860"/>
              <a:ext cx="279400" cy="266700"/>
            </a:xfrm>
            <a:prstGeom prst="flowChartConnector">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cxnSp>
          <p:nvCxnSpPr>
            <p:cNvPr id="109" name="Straight Arrow Connector 108"/>
            <p:cNvCxnSpPr>
              <a:stCxn id="108" idx="4"/>
            </p:cNvCxnSpPr>
            <p:nvPr/>
          </p:nvCxnSpPr>
          <p:spPr>
            <a:xfrm>
              <a:off x="2776780" y="3564560"/>
              <a:ext cx="3372" cy="184577"/>
            </a:xfrm>
            <a:prstGeom prst="straightConnector1">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p:cNvCxnSpPr>
            <a:endCxn id="108" idx="7"/>
          </p:cNvCxnSpPr>
          <p:nvPr/>
        </p:nvCxnSpPr>
        <p:spPr>
          <a:xfrm flipV="1">
            <a:off x="6453524" y="1190980"/>
            <a:ext cx="2763699" cy="844"/>
          </a:xfrm>
          <a:prstGeom prst="straightConnector1">
            <a:avLst/>
          </a:prstGeom>
          <a:ln w="3810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058884" y="1052170"/>
            <a:ext cx="1564628" cy="280678"/>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You are destroyed</a:t>
            </a:r>
          </a:p>
        </p:txBody>
      </p:sp>
      <p:cxnSp>
        <p:nvCxnSpPr>
          <p:cNvPr id="115" name="Straight Arrow Connector 114"/>
          <p:cNvCxnSpPr>
            <a:stCxn id="12" idx="2"/>
            <a:endCxn id="279" idx="2"/>
          </p:cNvCxnSpPr>
          <p:nvPr/>
        </p:nvCxnSpPr>
        <p:spPr>
          <a:xfrm flipH="1">
            <a:off x="4630286" y="3055136"/>
            <a:ext cx="388187" cy="1352039"/>
          </a:xfrm>
          <a:prstGeom prst="straightConnector1">
            <a:avLst/>
          </a:prstGeom>
          <a:ln w="3810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3852487" y="3774347"/>
            <a:ext cx="1564628" cy="280678"/>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You are destroyed</a:t>
            </a:r>
          </a:p>
        </p:txBody>
      </p:sp>
      <p:cxnSp>
        <p:nvCxnSpPr>
          <p:cNvPr id="119" name="Straight Arrow Connector 118"/>
          <p:cNvCxnSpPr/>
          <p:nvPr/>
        </p:nvCxnSpPr>
        <p:spPr>
          <a:xfrm>
            <a:off x="6128069" y="3081584"/>
            <a:ext cx="3277770" cy="2058997"/>
          </a:xfrm>
          <a:prstGeom prst="straightConnector1">
            <a:avLst/>
          </a:prstGeom>
          <a:ln w="38100">
            <a:solidFill>
              <a:schemeClr val="tx2">
                <a:lumMod val="60000"/>
                <a:lumOff val="4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7879813" y="4418267"/>
            <a:ext cx="924967" cy="280678"/>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225"/>
            <a:r>
              <a:rPr lang="en-US" sz="1200" dirty="0">
                <a:solidFill>
                  <a:srgbClr val="FFFFFF"/>
                </a:solidFill>
              </a:rPr>
              <a:t>Get state</a:t>
            </a:r>
          </a:p>
        </p:txBody>
      </p:sp>
      <p:grpSp>
        <p:nvGrpSpPr>
          <p:cNvPr id="3" name="Group 2"/>
          <p:cNvGrpSpPr/>
          <p:nvPr/>
        </p:nvGrpSpPr>
        <p:grpSpPr>
          <a:xfrm>
            <a:off x="10014368" y="2630966"/>
            <a:ext cx="914460" cy="162737"/>
            <a:chOff x="9629823" y="2210221"/>
            <a:chExt cx="932929" cy="166024"/>
          </a:xfrm>
        </p:grpSpPr>
        <p:sp>
          <p:nvSpPr>
            <p:cNvPr id="249" name="Lightning Bolt 248"/>
            <p:cNvSpPr/>
            <p:nvPr/>
          </p:nvSpPr>
          <p:spPr bwMode="auto">
            <a:xfrm flipH="1">
              <a:off x="9629823" y="2226815"/>
              <a:ext cx="189648" cy="142512"/>
            </a:xfrm>
            <a:prstGeom prst="lightningBol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rgbClr val="404040"/>
                </a:solidFill>
                <a:ea typeface="Segoe UI" pitchFamily="34" charset="0"/>
                <a:cs typeface="Segoe UI" pitchFamily="34" charset="0"/>
              </a:endParaRPr>
            </a:p>
          </p:txBody>
        </p:sp>
        <p:sp>
          <p:nvSpPr>
            <p:cNvPr id="250" name="TextBox 249"/>
            <p:cNvSpPr txBox="1"/>
            <p:nvPr/>
          </p:nvSpPr>
          <p:spPr>
            <a:xfrm>
              <a:off x="9840760" y="2210221"/>
              <a:ext cx="721992" cy="166024"/>
            </a:xfrm>
            <a:prstGeom prst="rect">
              <a:avLst/>
            </a:prstGeom>
            <a:noFill/>
          </p:spPr>
          <p:txBody>
            <a:bodyPr wrap="square" lIns="0" tIns="0" rIns="0" bIns="0" rtlCol="0">
              <a:spAutoFit/>
            </a:bodyPr>
            <a:lstStyle/>
            <a:p>
              <a:pPr defTabSz="914225">
                <a:lnSpc>
                  <a:spcPct val="90000"/>
                </a:lnSpc>
                <a:spcAft>
                  <a:spcPts val="588"/>
                </a:spcAft>
              </a:pPr>
              <a:r>
                <a:rPr lang="en-US" sz="1175" dirty="0">
                  <a:solidFill>
                    <a:srgbClr val="404040"/>
                  </a:solidFill>
                </a:rPr>
                <a:t>move</a:t>
              </a:r>
            </a:p>
          </p:txBody>
        </p:sp>
      </p:grpSp>
      <p:grpSp>
        <p:nvGrpSpPr>
          <p:cNvPr id="89" name="Group 88"/>
          <p:cNvGrpSpPr/>
          <p:nvPr/>
        </p:nvGrpSpPr>
        <p:grpSpPr>
          <a:xfrm>
            <a:off x="9996075" y="5969360"/>
            <a:ext cx="914460" cy="162737"/>
            <a:chOff x="9629823" y="2210221"/>
            <a:chExt cx="932929" cy="166024"/>
          </a:xfrm>
        </p:grpSpPr>
        <p:sp>
          <p:nvSpPr>
            <p:cNvPr id="90" name="Lightning Bolt 89"/>
            <p:cNvSpPr/>
            <p:nvPr/>
          </p:nvSpPr>
          <p:spPr bwMode="auto">
            <a:xfrm flipH="1">
              <a:off x="9629823" y="2226815"/>
              <a:ext cx="189648" cy="142512"/>
            </a:xfrm>
            <a:prstGeom prst="lightningBol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rgbClr val="404040"/>
                </a:solidFill>
                <a:ea typeface="Segoe UI" pitchFamily="34" charset="0"/>
                <a:cs typeface="Segoe UI" pitchFamily="34" charset="0"/>
              </a:endParaRPr>
            </a:p>
          </p:txBody>
        </p:sp>
        <p:sp>
          <p:nvSpPr>
            <p:cNvPr id="91" name="TextBox 90"/>
            <p:cNvSpPr txBox="1"/>
            <p:nvPr/>
          </p:nvSpPr>
          <p:spPr>
            <a:xfrm>
              <a:off x="9840760" y="2210221"/>
              <a:ext cx="721992" cy="166024"/>
            </a:xfrm>
            <a:prstGeom prst="rect">
              <a:avLst/>
            </a:prstGeom>
            <a:noFill/>
          </p:spPr>
          <p:txBody>
            <a:bodyPr wrap="square" lIns="0" tIns="0" rIns="0" bIns="0" rtlCol="0">
              <a:spAutoFit/>
            </a:bodyPr>
            <a:lstStyle/>
            <a:p>
              <a:pPr defTabSz="914225">
                <a:lnSpc>
                  <a:spcPct val="90000"/>
                </a:lnSpc>
                <a:spcAft>
                  <a:spcPts val="588"/>
                </a:spcAft>
              </a:pPr>
              <a:r>
                <a:rPr lang="en-US" sz="1175" dirty="0">
                  <a:solidFill>
                    <a:srgbClr val="404040"/>
                  </a:solidFill>
                </a:rPr>
                <a:t>move</a:t>
              </a:r>
            </a:p>
          </p:txBody>
        </p:sp>
      </p:grpSp>
      <p:grpSp>
        <p:nvGrpSpPr>
          <p:cNvPr id="100" name="Group 99"/>
          <p:cNvGrpSpPr/>
          <p:nvPr/>
        </p:nvGrpSpPr>
        <p:grpSpPr>
          <a:xfrm>
            <a:off x="4933265" y="5824968"/>
            <a:ext cx="2176750" cy="162737"/>
            <a:chOff x="9629823" y="2210221"/>
            <a:chExt cx="2220713" cy="166024"/>
          </a:xfrm>
        </p:grpSpPr>
        <p:sp>
          <p:nvSpPr>
            <p:cNvPr id="101" name="Lightning Bolt 100"/>
            <p:cNvSpPr/>
            <p:nvPr/>
          </p:nvSpPr>
          <p:spPr bwMode="auto">
            <a:xfrm flipH="1">
              <a:off x="9629823" y="2226815"/>
              <a:ext cx="189648" cy="142512"/>
            </a:xfrm>
            <a:prstGeom prst="lightningBol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9840760" y="2210221"/>
              <a:ext cx="2009776" cy="166024"/>
            </a:xfrm>
            <a:prstGeom prst="rect">
              <a:avLst/>
            </a:prstGeom>
            <a:noFill/>
          </p:spPr>
          <p:txBody>
            <a:bodyPr wrap="square" lIns="0" tIns="0" rIns="0" bIns="0" rtlCol="0">
              <a:spAutoFit/>
            </a:bodyPr>
            <a:lstStyle/>
            <a:p>
              <a:pPr defTabSz="914225">
                <a:lnSpc>
                  <a:spcPct val="90000"/>
                </a:lnSpc>
                <a:spcAft>
                  <a:spcPts val="588"/>
                </a:spcAft>
              </a:pPr>
              <a:r>
                <a:rPr lang="en-US" sz="1175" dirty="0">
                  <a:solidFill>
                    <a:srgbClr val="404040"/>
                  </a:solidFill>
                </a:rPr>
                <a:t>evil?</a:t>
              </a:r>
              <a:r>
                <a:rPr lang="en-US" sz="1175" dirty="0">
                  <a:gradFill>
                    <a:gsLst>
                      <a:gs pos="2917">
                        <a:srgbClr val="FFFFFF"/>
                      </a:gs>
                      <a:gs pos="30000">
                        <a:srgbClr val="FFFFFF"/>
                      </a:gs>
                    </a:gsLst>
                    <a:lin ang="5400000" scaled="0"/>
                  </a:gradFill>
                </a:rPr>
                <a:t> </a:t>
              </a:r>
              <a:r>
                <a:rPr lang="en-US" sz="1175" dirty="0">
                  <a:solidFill>
                    <a:srgbClr val="C00000"/>
                  </a:solidFill>
                </a:rPr>
                <a:t>chase()</a:t>
              </a:r>
              <a:r>
                <a:rPr lang="en-US" sz="1175" dirty="0">
                  <a:gradFill>
                    <a:gsLst>
                      <a:gs pos="2917">
                        <a:srgbClr val="FFFFFF"/>
                      </a:gs>
                      <a:gs pos="30000">
                        <a:srgbClr val="FFFFFF"/>
                      </a:gs>
                    </a:gsLst>
                    <a:lin ang="5400000" scaled="0"/>
                  </a:gradFill>
                </a:rPr>
                <a:t>: </a:t>
              </a:r>
              <a:r>
                <a:rPr lang="en-US" sz="1175" dirty="0">
                  <a:solidFill>
                    <a:srgbClr val="404040"/>
                  </a:solidFill>
                </a:rPr>
                <a:t>move()</a:t>
              </a:r>
            </a:p>
          </p:txBody>
        </p:sp>
      </p:grpSp>
      <p:grpSp>
        <p:nvGrpSpPr>
          <p:cNvPr id="105" name="Group 104"/>
          <p:cNvGrpSpPr/>
          <p:nvPr/>
        </p:nvGrpSpPr>
        <p:grpSpPr>
          <a:xfrm>
            <a:off x="5076503" y="2592857"/>
            <a:ext cx="1309708" cy="325474"/>
            <a:chOff x="9629823" y="2210221"/>
            <a:chExt cx="1336159" cy="332047"/>
          </a:xfrm>
        </p:grpSpPr>
        <p:sp>
          <p:nvSpPr>
            <p:cNvPr id="106" name="Lightning Bolt 105"/>
            <p:cNvSpPr/>
            <p:nvPr/>
          </p:nvSpPr>
          <p:spPr bwMode="auto">
            <a:xfrm flipH="1">
              <a:off x="9629823" y="2226815"/>
              <a:ext cx="189648" cy="142512"/>
            </a:xfrm>
            <a:prstGeom prst="lightningBol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rgbClr val="404040"/>
                </a:solidFill>
                <a:ea typeface="Segoe UI" pitchFamily="34" charset="0"/>
                <a:cs typeface="Segoe UI" pitchFamily="34" charset="0"/>
              </a:endParaRPr>
            </a:p>
          </p:txBody>
        </p:sp>
        <p:sp>
          <p:nvSpPr>
            <p:cNvPr id="111" name="TextBox 110"/>
            <p:cNvSpPr txBox="1"/>
            <p:nvPr/>
          </p:nvSpPr>
          <p:spPr>
            <a:xfrm>
              <a:off x="9840760" y="2210221"/>
              <a:ext cx="1125222" cy="332047"/>
            </a:xfrm>
            <a:prstGeom prst="rect">
              <a:avLst/>
            </a:prstGeom>
            <a:noFill/>
          </p:spPr>
          <p:txBody>
            <a:bodyPr wrap="square" lIns="0" tIns="0" rIns="0" bIns="0" rtlCol="0">
              <a:spAutoFit/>
            </a:bodyPr>
            <a:lstStyle/>
            <a:p>
              <a:pPr defTabSz="914225">
                <a:lnSpc>
                  <a:spcPct val="90000"/>
                </a:lnSpc>
                <a:spcAft>
                  <a:spcPts val="588"/>
                </a:spcAft>
              </a:pPr>
              <a:r>
                <a:rPr lang="en-US" sz="1175" dirty="0">
                  <a:solidFill>
                    <a:srgbClr val="404040"/>
                  </a:solidFill>
                </a:rPr>
                <a:t>makes all kinds of decisions</a:t>
              </a:r>
            </a:p>
          </p:txBody>
        </p:sp>
      </p:grpSp>
      <p:pic>
        <p:nvPicPr>
          <p:cNvPr id="277" name="Picture 2"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9242" y="3157752"/>
            <a:ext cx="1616272" cy="1214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07050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Compute Continuum</a:t>
            </a:r>
            <a:endParaRPr lang="en-US" dirty="0"/>
          </a:p>
        </p:txBody>
      </p:sp>
      <p:sp>
        <p:nvSpPr>
          <p:cNvPr id="6" name="TextBox 5"/>
          <p:cNvSpPr txBox="1"/>
          <p:nvPr/>
        </p:nvSpPr>
        <p:spPr>
          <a:xfrm>
            <a:off x="195375" y="5082876"/>
            <a:ext cx="1269755" cy="707785"/>
          </a:xfrm>
          <a:prstGeom prst="rect">
            <a:avLst/>
          </a:prstGeom>
          <a:noFill/>
        </p:spPr>
        <p:txBody>
          <a:bodyPr wrap="square" rtlCol="0">
            <a:spAutoFit/>
          </a:bodyPr>
          <a:lstStyle/>
          <a:p>
            <a:pPr algn="ctr" defTabSz="914225"/>
            <a:r>
              <a:rPr lang="en-US" sz="1961" dirty="0">
                <a:solidFill>
                  <a:srgbClr val="FFFFFF"/>
                </a:solidFill>
              </a:rPr>
              <a:t>Ultimate </a:t>
            </a:r>
          </a:p>
          <a:p>
            <a:pPr algn="ctr" defTabSz="914225"/>
            <a:r>
              <a:rPr lang="en-US" sz="1961" dirty="0">
                <a:solidFill>
                  <a:srgbClr val="FFFFFF"/>
                </a:solidFill>
              </a:rPr>
              <a:t>Control</a:t>
            </a:r>
          </a:p>
        </p:txBody>
      </p:sp>
      <p:sp>
        <p:nvSpPr>
          <p:cNvPr id="7" name="TextBox 6"/>
          <p:cNvSpPr txBox="1"/>
          <p:nvPr/>
        </p:nvSpPr>
        <p:spPr>
          <a:xfrm>
            <a:off x="10353415" y="5082876"/>
            <a:ext cx="1941978" cy="707785"/>
          </a:xfrm>
          <a:prstGeom prst="rect">
            <a:avLst/>
          </a:prstGeom>
          <a:noFill/>
        </p:spPr>
        <p:txBody>
          <a:bodyPr wrap="square" rtlCol="0">
            <a:spAutoFit/>
          </a:bodyPr>
          <a:lstStyle/>
          <a:p>
            <a:pPr algn="ctr" defTabSz="914225"/>
            <a:r>
              <a:rPr lang="en-US" sz="1961" dirty="0">
                <a:solidFill>
                  <a:srgbClr val="FFFFFF"/>
                </a:solidFill>
              </a:rPr>
              <a:t>Rapid </a:t>
            </a:r>
          </a:p>
          <a:p>
            <a:pPr algn="ctr" defTabSz="914225"/>
            <a:r>
              <a:rPr lang="en-US" sz="1961" dirty="0">
                <a:solidFill>
                  <a:srgbClr val="FFFFFF"/>
                </a:solidFill>
              </a:rPr>
              <a:t>Development</a:t>
            </a:r>
          </a:p>
        </p:txBody>
      </p:sp>
      <p:sp>
        <p:nvSpPr>
          <p:cNvPr id="2" name="Rectangle 1"/>
          <p:cNvSpPr/>
          <p:nvPr/>
        </p:nvSpPr>
        <p:spPr bwMode="auto">
          <a:xfrm>
            <a:off x="1740215" y="2756777"/>
            <a:ext cx="1867287" cy="1941978"/>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188F"/>
                </a:solidFill>
              </a:rPr>
              <a:t>VMs /</a:t>
            </a:r>
          </a:p>
          <a:p>
            <a:pPr algn="ctr" defTabSz="913927" fontAlgn="base">
              <a:spcBef>
                <a:spcPct val="0"/>
              </a:spcBef>
              <a:spcAft>
                <a:spcPct val="0"/>
              </a:spcAft>
            </a:pPr>
            <a:r>
              <a:rPr lang="en-US" sz="1961" dirty="0">
                <a:solidFill>
                  <a:srgbClr val="00188F"/>
                </a:solidFill>
              </a:rPr>
              <a:t>VM Scale Sets</a:t>
            </a:r>
          </a:p>
        </p:txBody>
      </p:sp>
      <p:sp>
        <p:nvSpPr>
          <p:cNvPr id="8" name="Rectangle 7"/>
          <p:cNvSpPr/>
          <p:nvPr/>
        </p:nvSpPr>
        <p:spPr bwMode="auto">
          <a:xfrm>
            <a:off x="3906268" y="2756777"/>
            <a:ext cx="1867287" cy="1941978"/>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188F"/>
                </a:solidFill>
              </a:rPr>
              <a:t>VM Extensions</a:t>
            </a:r>
          </a:p>
        </p:txBody>
      </p:sp>
      <p:sp>
        <p:nvSpPr>
          <p:cNvPr id="10" name="Rectangle 9"/>
          <p:cNvSpPr/>
          <p:nvPr/>
        </p:nvSpPr>
        <p:spPr bwMode="auto">
          <a:xfrm>
            <a:off x="6096000" y="2756777"/>
            <a:ext cx="1867287" cy="1941978"/>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188F"/>
                </a:solidFill>
              </a:rPr>
              <a:t>Service Fabric /</a:t>
            </a:r>
          </a:p>
          <a:p>
            <a:pPr algn="ctr" defTabSz="913927" fontAlgn="base">
              <a:spcBef>
                <a:spcPct val="0"/>
              </a:spcBef>
              <a:spcAft>
                <a:spcPct val="0"/>
              </a:spcAft>
            </a:pPr>
            <a:r>
              <a:rPr lang="en-US" sz="1961" dirty="0">
                <a:solidFill>
                  <a:srgbClr val="00188F"/>
                </a:solidFill>
              </a:rPr>
              <a:t>Batch</a:t>
            </a:r>
          </a:p>
        </p:txBody>
      </p:sp>
      <p:sp>
        <p:nvSpPr>
          <p:cNvPr id="12" name="Rectangle 11"/>
          <p:cNvSpPr/>
          <p:nvPr/>
        </p:nvSpPr>
        <p:spPr bwMode="auto">
          <a:xfrm>
            <a:off x="8262053" y="2756777"/>
            <a:ext cx="1867287" cy="1941978"/>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188F"/>
                </a:solidFill>
              </a:rPr>
              <a:t>Web Apps/ </a:t>
            </a:r>
          </a:p>
          <a:p>
            <a:pPr algn="ctr" defTabSz="913927" fontAlgn="base">
              <a:spcBef>
                <a:spcPct val="0"/>
              </a:spcBef>
              <a:spcAft>
                <a:spcPct val="0"/>
              </a:spcAft>
            </a:pPr>
            <a:r>
              <a:rPr lang="en-US" sz="1961" dirty="0">
                <a:solidFill>
                  <a:srgbClr val="00188F"/>
                </a:solidFill>
              </a:rPr>
              <a:t>App Service</a:t>
            </a:r>
          </a:p>
        </p:txBody>
      </p:sp>
      <p:sp>
        <p:nvSpPr>
          <p:cNvPr id="11" name="TextBox 10"/>
          <p:cNvSpPr txBox="1"/>
          <p:nvPr/>
        </p:nvSpPr>
        <p:spPr>
          <a:xfrm>
            <a:off x="195375" y="1844287"/>
            <a:ext cx="1269755" cy="400053"/>
          </a:xfrm>
          <a:prstGeom prst="rect">
            <a:avLst/>
          </a:prstGeom>
          <a:noFill/>
        </p:spPr>
        <p:txBody>
          <a:bodyPr wrap="square" rtlCol="0">
            <a:spAutoFit/>
          </a:bodyPr>
          <a:lstStyle/>
          <a:p>
            <a:pPr algn="ctr" defTabSz="914225"/>
            <a:r>
              <a:rPr lang="en-US" sz="1961" dirty="0">
                <a:solidFill>
                  <a:srgbClr val="FFFFFF"/>
                </a:solidFill>
              </a:rPr>
              <a:t>IaaS</a:t>
            </a:r>
          </a:p>
        </p:txBody>
      </p:sp>
      <p:sp>
        <p:nvSpPr>
          <p:cNvPr id="13" name="TextBox 12"/>
          <p:cNvSpPr txBox="1"/>
          <p:nvPr/>
        </p:nvSpPr>
        <p:spPr>
          <a:xfrm>
            <a:off x="10540143" y="1844287"/>
            <a:ext cx="1269755" cy="400053"/>
          </a:xfrm>
          <a:prstGeom prst="rect">
            <a:avLst/>
          </a:prstGeom>
          <a:noFill/>
        </p:spPr>
        <p:txBody>
          <a:bodyPr wrap="square" rtlCol="0">
            <a:spAutoFit/>
          </a:bodyPr>
          <a:lstStyle/>
          <a:p>
            <a:pPr algn="ctr" defTabSz="914225"/>
            <a:r>
              <a:rPr lang="en-US" sz="1961" dirty="0">
                <a:solidFill>
                  <a:srgbClr val="FFFFFF"/>
                </a:solidFill>
              </a:rPr>
              <a:t>PaaS</a:t>
            </a:r>
          </a:p>
        </p:txBody>
      </p:sp>
      <p:sp>
        <p:nvSpPr>
          <p:cNvPr id="14" name="Left-Right Arrow 13"/>
          <p:cNvSpPr/>
          <p:nvPr/>
        </p:nvSpPr>
        <p:spPr>
          <a:xfrm>
            <a:off x="1465129" y="1785788"/>
            <a:ext cx="8888285" cy="50918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5" name="Left-Right Arrow 14"/>
          <p:cNvSpPr/>
          <p:nvPr/>
        </p:nvSpPr>
        <p:spPr>
          <a:xfrm>
            <a:off x="1460168" y="5175218"/>
            <a:ext cx="8967939" cy="50918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982307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mtClean="0"/>
              <a:t>Service Fabric Roadmap</a:t>
            </a:r>
            <a:endParaRPr lang="en-US" dirty="0"/>
          </a:p>
        </p:txBody>
      </p:sp>
      <p:sp>
        <p:nvSpPr>
          <p:cNvPr id="8" name="Content Placeholder 7"/>
          <p:cNvSpPr>
            <a:spLocks noGrp="1"/>
          </p:cNvSpPr>
          <p:nvPr>
            <p:ph sz="half" idx="1"/>
          </p:nvPr>
        </p:nvSpPr>
        <p:spPr>
          <a:xfrm>
            <a:off x="203200" y="1600200"/>
            <a:ext cx="5588000" cy="4081117"/>
          </a:xfrm>
        </p:spPr>
        <p:txBody>
          <a:bodyPr/>
          <a:lstStyle/>
          <a:p>
            <a:r>
              <a:rPr lang="en-US" sz="3200" dirty="0"/>
              <a:t>Azure Service</a:t>
            </a:r>
          </a:p>
          <a:p>
            <a:pPr lvl="1"/>
            <a:r>
              <a:rPr lang="en-US" sz="2800" dirty="0"/>
              <a:t>GA H1 2016</a:t>
            </a:r>
          </a:p>
          <a:p>
            <a:r>
              <a:rPr lang="en-US" sz="3200" dirty="0"/>
              <a:t>Windows Server 2012 R2/Windows Server 2016 TP1</a:t>
            </a:r>
          </a:p>
          <a:p>
            <a:pPr lvl="1"/>
            <a:r>
              <a:rPr lang="en-US" sz="2800" dirty="0"/>
              <a:t>Public preview Feb 2016</a:t>
            </a:r>
          </a:p>
          <a:p>
            <a:pPr lvl="1"/>
            <a:r>
              <a:rPr lang="en-US" sz="2800" dirty="0"/>
              <a:t>GA June 2016 for WS2012 R2 and WS2016 RTM (Includes integration with Windows containers</a:t>
            </a:r>
            <a:r>
              <a:rPr lang="en-US" sz="2800" dirty="0" smtClean="0"/>
              <a:t>)</a:t>
            </a:r>
            <a:endParaRPr lang="en-US" sz="2800" dirty="0"/>
          </a:p>
        </p:txBody>
      </p:sp>
      <p:sp>
        <p:nvSpPr>
          <p:cNvPr id="9" name="Content Placeholder 8"/>
          <p:cNvSpPr>
            <a:spLocks noGrp="1"/>
          </p:cNvSpPr>
          <p:nvPr>
            <p:ph sz="half" idx="2"/>
          </p:nvPr>
        </p:nvSpPr>
        <p:spPr>
          <a:xfrm>
            <a:off x="5994400" y="1600200"/>
            <a:ext cx="5588000" cy="4782848"/>
          </a:xfrm>
        </p:spPr>
        <p:txBody>
          <a:bodyPr/>
          <a:lstStyle/>
          <a:p>
            <a:r>
              <a:rPr lang="en-US" sz="3200" dirty="0"/>
              <a:t>Azure Stack</a:t>
            </a:r>
          </a:p>
          <a:p>
            <a:pPr lvl="1"/>
            <a:r>
              <a:rPr lang="en-US" sz="2800" dirty="0"/>
              <a:t>Targeting H2 2016</a:t>
            </a:r>
          </a:p>
          <a:p>
            <a:r>
              <a:rPr lang="en-US" sz="3200" dirty="0"/>
              <a:t>Linux</a:t>
            </a:r>
          </a:p>
          <a:p>
            <a:pPr lvl="1"/>
            <a:r>
              <a:rPr lang="en-US" sz="2800" dirty="0"/>
              <a:t>(Includes integration with Docker containers)</a:t>
            </a:r>
          </a:p>
          <a:p>
            <a:pPr lvl="1"/>
            <a:r>
              <a:rPr lang="en-US" sz="2800" dirty="0"/>
              <a:t>Private preview April 2016</a:t>
            </a:r>
          </a:p>
          <a:p>
            <a:pPr lvl="1"/>
            <a:r>
              <a:rPr lang="en-US" sz="2800" dirty="0"/>
              <a:t>Public preview H2 2016</a:t>
            </a:r>
          </a:p>
          <a:p>
            <a:pPr lvl="1"/>
            <a:r>
              <a:rPr lang="en-US" sz="2800" dirty="0"/>
              <a:t>GA H2 2016</a:t>
            </a:r>
          </a:p>
          <a:p>
            <a:endParaRPr lang="pt-PT" sz="3200" dirty="0"/>
          </a:p>
        </p:txBody>
      </p:sp>
      <p:sp>
        <p:nvSpPr>
          <p:cNvPr id="2" name="Text Placeholder 1"/>
          <p:cNvSpPr>
            <a:spLocks noGrp="1"/>
          </p:cNvSpPr>
          <p:nvPr>
            <p:ph type="body" sz="quarter" idx="13"/>
          </p:nvPr>
        </p:nvSpPr>
        <p:spPr/>
        <p:txBody>
          <a:bodyPr>
            <a:normAutofit lnSpcReduction="10000"/>
          </a:bodyPr>
          <a:lstStyle/>
          <a:p>
            <a:endParaRPr lang="en-US" dirty="0" smtClean="0"/>
          </a:p>
        </p:txBody>
      </p:sp>
    </p:spTree>
    <p:extLst>
      <p:ext uri="{BB962C8B-B14F-4D97-AF65-F5344CB8AC3E}">
        <p14:creationId xmlns:p14="http://schemas.microsoft.com/office/powerpoint/2010/main" val="18369437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References</a:t>
            </a:r>
            <a:endParaRPr lang="pt-PT" dirty="0"/>
          </a:p>
        </p:txBody>
      </p:sp>
      <p:sp>
        <p:nvSpPr>
          <p:cNvPr id="7" name="Content Placeholder 6"/>
          <p:cNvSpPr>
            <a:spLocks noGrp="1"/>
          </p:cNvSpPr>
          <p:nvPr>
            <p:ph idx="1"/>
          </p:nvPr>
        </p:nvSpPr>
        <p:spPr>
          <a:xfrm>
            <a:off x="203200" y="1600200"/>
            <a:ext cx="11379200" cy="4832092"/>
          </a:xfrm>
        </p:spPr>
        <p:txBody>
          <a:bodyPr/>
          <a:lstStyle/>
          <a:p>
            <a:r>
              <a:rPr lang="en-US" sz="2000" b="1" spc="0" dirty="0" smtClean="0"/>
              <a:t>Service Fabric</a:t>
            </a:r>
          </a:p>
          <a:p>
            <a:pPr marL="457200" indent="-457200">
              <a:buFont typeface="Arial" panose="020B0604020202020204" pitchFamily="34" charset="0"/>
              <a:buChar char="•"/>
            </a:pPr>
            <a:r>
              <a:rPr lang="en-US" sz="2000" spc="0" dirty="0" smtClean="0"/>
              <a:t>http</a:t>
            </a:r>
            <a:r>
              <a:rPr lang="en-US" sz="2000" spc="0" dirty="0"/>
              <a:t>://</a:t>
            </a:r>
            <a:r>
              <a:rPr lang="en-US" sz="2000" spc="0" dirty="0" smtClean="0"/>
              <a:t>aka.ms/ServiceFabric </a:t>
            </a:r>
            <a:endParaRPr lang="en-US" sz="2000" spc="0" dirty="0"/>
          </a:p>
          <a:p>
            <a:r>
              <a:rPr lang="en-US" sz="2000" b="1" spc="0" dirty="0" smtClean="0"/>
              <a:t>Service Fabric Documentation</a:t>
            </a:r>
          </a:p>
          <a:p>
            <a:pPr marL="457200" indent="-457200">
              <a:buFont typeface="Arial" panose="020B0604020202020204" pitchFamily="34" charset="0"/>
              <a:buChar char="•"/>
            </a:pPr>
            <a:r>
              <a:rPr lang="pt-PT" sz="2000" spc="0" dirty="0"/>
              <a:t>http://</a:t>
            </a:r>
            <a:r>
              <a:rPr lang="pt-PT" sz="2000" spc="0" dirty="0" smtClean="0"/>
              <a:t>aka.ms/ServiceFabricdocs</a:t>
            </a:r>
          </a:p>
          <a:p>
            <a:r>
              <a:rPr lang="en-US" sz="2000" b="1" spc="0" dirty="0" smtClean="0"/>
              <a:t>Service Fabric Samples</a:t>
            </a:r>
          </a:p>
          <a:p>
            <a:pPr marL="457200" indent="-457200">
              <a:buFont typeface="Arial" panose="020B0604020202020204" pitchFamily="34" charset="0"/>
              <a:buChar char="•"/>
            </a:pPr>
            <a:r>
              <a:rPr lang="pt-PT" sz="2000" spc="0" dirty="0"/>
              <a:t>https://azure.microsoft.com/en-us/documentation/samples/?</a:t>
            </a:r>
            <a:r>
              <a:rPr lang="pt-PT" sz="2000" spc="0" dirty="0" smtClean="0"/>
              <a:t>service=service-fabric </a:t>
            </a:r>
          </a:p>
          <a:p>
            <a:pPr marL="457200" indent="-457200">
              <a:buFont typeface="Arial" panose="020B0604020202020204" pitchFamily="34" charset="0"/>
              <a:buChar char="•"/>
            </a:pPr>
            <a:r>
              <a:rPr lang="pt-PT" sz="2000" spc="0" dirty="0"/>
              <a:t>https://</a:t>
            </a:r>
            <a:r>
              <a:rPr lang="pt-PT" sz="2000" spc="0" dirty="0" smtClean="0"/>
              <a:t>github.com/Azure-Samples/service-fabric-dotnet-getting-started</a:t>
            </a:r>
          </a:p>
          <a:p>
            <a:r>
              <a:rPr lang="en-US" sz="2000" b="1" spc="0" dirty="0" smtClean="0"/>
              <a:t>Akka.net (the other </a:t>
            </a:r>
            <a:r>
              <a:rPr lang="en-US" sz="2000" b="1" spc="0" dirty="0" err="1" smtClean="0"/>
              <a:t>.Net</a:t>
            </a:r>
            <a:r>
              <a:rPr lang="en-US" sz="2000" b="1" spc="0" dirty="0" smtClean="0"/>
              <a:t> implementation of the Actor Model)</a:t>
            </a:r>
          </a:p>
          <a:p>
            <a:pPr marL="457200" indent="-457200">
              <a:buFont typeface="Arial" panose="020B0604020202020204" pitchFamily="34" charset="0"/>
              <a:buChar char="•"/>
            </a:pPr>
            <a:r>
              <a:rPr lang="pt-PT" sz="2000" spc="0" dirty="0"/>
              <a:t>http://getakka.net/</a:t>
            </a:r>
          </a:p>
          <a:p>
            <a:r>
              <a:rPr lang="en-US" sz="2000" b="1" spc="0" dirty="0" smtClean="0"/>
              <a:t>Actor Model (1973)</a:t>
            </a:r>
          </a:p>
          <a:p>
            <a:pPr marL="342900" indent="-342900">
              <a:buFont typeface="Arial" panose="020B0604020202020204" pitchFamily="34" charset="0"/>
              <a:buChar char="•"/>
            </a:pPr>
            <a:r>
              <a:rPr lang="pt-PT" sz="2000" spc="0" dirty="0"/>
              <a:t>https://</a:t>
            </a:r>
            <a:r>
              <a:rPr lang="pt-PT" sz="2000" spc="0" dirty="0" smtClean="0"/>
              <a:t>en.wikipedia.org/wiki/Actor_model</a:t>
            </a:r>
          </a:p>
          <a:p>
            <a:r>
              <a:rPr lang="en-US" sz="2000" b="1" spc="0" dirty="0" smtClean="0"/>
              <a:t>Martin Fowler on Microservices</a:t>
            </a:r>
          </a:p>
          <a:p>
            <a:pPr marL="342900" indent="-342900">
              <a:buFont typeface="Arial" panose="020B0604020202020204" pitchFamily="34" charset="0"/>
              <a:buChar char="•"/>
            </a:pPr>
            <a:r>
              <a:rPr lang="pt-PT" sz="2000" spc="0" dirty="0"/>
              <a:t>http://martinfowler.com/articles/microservices.html</a:t>
            </a:r>
          </a:p>
        </p:txBody>
      </p:sp>
    </p:spTree>
    <p:extLst>
      <p:ext uri="{BB962C8B-B14F-4D97-AF65-F5344CB8AC3E}">
        <p14:creationId xmlns:p14="http://schemas.microsoft.com/office/powerpoint/2010/main" val="42660010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12" name="Rectangle 11"/>
          <p:cNvSpPr/>
          <p:nvPr/>
        </p:nvSpPr>
        <p:spPr bwMode="auto">
          <a:xfrm>
            <a:off x="5791202" y="4038600"/>
            <a:ext cx="5943600" cy="2514600"/>
          </a:xfrm>
          <a:prstGeom prst="rect">
            <a:avLst/>
          </a:prstGeom>
          <a:solidFill>
            <a:srgbClr val="DC3C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2"/>
          <p:cNvSpPr txBox="1">
            <a:spLocks/>
          </p:cNvSpPr>
          <p:nvPr/>
        </p:nvSpPr>
        <p:spPr>
          <a:xfrm>
            <a:off x="5867401" y="4114800"/>
            <a:ext cx="5714999" cy="2362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3200" kern="1200" spc="-150">
                <a:solidFill>
                  <a:schemeClr val="bg1"/>
                </a:solidFill>
                <a:latin typeface="Segoe UI Light" panose="020B0502040204020203" pitchFamily="34" charset="0"/>
                <a:ea typeface="+mn-ea"/>
                <a:cs typeface="Segoe UI Light" panose="020B0502040204020203"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800" kern="1200" spc="-150">
                <a:solidFill>
                  <a:schemeClr val="bg1"/>
                </a:solidFill>
                <a:latin typeface="Segoe UI Light" panose="020B0502040204020203" pitchFamily="34" charset="0"/>
                <a:ea typeface="+mn-ea"/>
                <a:cs typeface="Segoe UI Light" panose="020B0502040204020203" pitchFamily="34" charset="0"/>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400" kern="1200" spc="-150">
                <a:solidFill>
                  <a:schemeClr val="bg1"/>
                </a:solidFill>
                <a:latin typeface="Segoe UI Light" panose="020B0502040204020203" pitchFamily="34" charset="0"/>
                <a:ea typeface="+mn-ea"/>
                <a:cs typeface="Segoe UI Light" panose="020B0502040204020203" pitchFamily="34" charset="0"/>
              </a:defRPr>
            </a:lvl3pPr>
            <a:lvl4pPr marL="16002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000" kern="1200" spc="-150">
                <a:solidFill>
                  <a:schemeClr val="bg1"/>
                </a:solidFill>
                <a:latin typeface="Segoe UI Light" panose="020B0502040204020203" pitchFamily="34" charset="0"/>
                <a:ea typeface="+mn-ea"/>
                <a:cs typeface="Segoe UI Light" panose="020B0502040204020203" pitchFamily="34" charset="0"/>
              </a:defRPr>
            </a:lvl4pPr>
            <a:lvl5pPr marL="20574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2000" kern="1200" spc="-15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pt-PT" sz="2000" b="1" spc="-100" dirty="0"/>
              <a:t>João Pedro “jota” Martins</a:t>
            </a:r>
          </a:p>
          <a:p>
            <a:pPr>
              <a:lnSpc>
                <a:spcPct val="110000"/>
              </a:lnSpc>
            </a:pPr>
            <a:r>
              <a:rPr lang="pt-PT" sz="2000" spc="-100" dirty="0" smtClean="0"/>
              <a:t>Joao.pedro.martins@gmail.com</a:t>
            </a:r>
            <a:endParaRPr lang="pt-PT" sz="2000" spc="-100" dirty="0"/>
          </a:p>
          <a:p>
            <a:pPr>
              <a:lnSpc>
                <a:spcPct val="110000"/>
              </a:lnSpc>
            </a:pPr>
            <a:r>
              <a:rPr lang="pt-PT" sz="2000" spc="-100" dirty="0"/>
              <a:t>(+351) 96 782 5537 </a:t>
            </a:r>
            <a:br>
              <a:rPr lang="pt-PT" sz="2000" spc="-100" dirty="0"/>
            </a:br>
            <a:r>
              <a:rPr lang="pt-PT" sz="2000" spc="-100" dirty="0" smtClean="0"/>
              <a:t>blog.joaopedromartins.net</a:t>
            </a:r>
            <a:endParaRPr lang="pt-PT" sz="2000" spc="-100" dirty="0"/>
          </a:p>
          <a:p>
            <a:pPr>
              <a:lnSpc>
                <a:spcPct val="110000"/>
              </a:lnSpc>
            </a:pPr>
            <a:r>
              <a:rPr lang="pt-PT" sz="2000" spc="-100" dirty="0"/>
              <a:t>@</a:t>
            </a:r>
            <a:r>
              <a:rPr lang="pt-PT" sz="2000" spc="-100" dirty="0" err="1" smtClean="0"/>
              <a:t>lokijota</a:t>
            </a:r>
            <a:endParaRPr lang="pt-PT" sz="2000" spc="-100" dirty="0"/>
          </a:p>
          <a:p>
            <a:pPr>
              <a:lnSpc>
                <a:spcPct val="110000"/>
              </a:lnSpc>
            </a:pPr>
            <a:r>
              <a:rPr lang="pt-PT" sz="2000" spc="-100" dirty="0"/>
              <a:t>pt.linkedin.com/in/</a:t>
            </a:r>
            <a:r>
              <a:rPr lang="pt-PT" sz="2000" spc="-100" dirty="0" err="1"/>
              <a:t>joaopedromartins</a:t>
            </a:r>
            <a:r>
              <a:rPr lang="pt-PT" sz="2000" spc="-100" dirty="0"/>
              <a:t>/</a:t>
            </a:r>
          </a:p>
        </p:txBody>
      </p:sp>
      <p:pic>
        <p:nvPicPr>
          <p:cNvPr id="2" name="Picture 1"/>
          <p:cNvPicPr>
            <a:picLocks noChangeAspect="1"/>
          </p:cNvPicPr>
          <p:nvPr/>
        </p:nvPicPr>
        <p:blipFill>
          <a:blip r:embed="rId4"/>
          <a:stretch>
            <a:fillRect/>
          </a:stretch>
        </p:blipFill>
        <p:spPr>
          <a:xfrm>
            <a:off x="11003280" y="5987144"/>
            <a:ext cx="731520" cy="609600"/>
          </a:xfrm>
          <a:prstGeom prst="rect">
            <a:avLst/>
          </a:prstGeom>
        </p:spPr>
      </p:pic>
      <p:sp>
        <p:nvSpPr>
          <p:cNvPr id="3" name="TextBox 2"/>
          <p:cNvSpPr txBox="1"/>
          <p:nvPr/>
        </p:nvSpPr>
        <p:spPr>
          <a:xfrm>
            <a:off x="228600" y="2140803"/>
            <a:ext cx="6911251" cy="830997"/>
          </a:xfrm>
          <a:prstGeom prst="rect">
            <a:avLst/>
          </a:prstGeom>
          <a:noFill/>
        </p:spPr>
        <p:txBody>
          <a:bodyPr wrap="none" rtlCol="0">
            <a:spAutoFit/>
          </a:bodyPr>
          <a:lstStyle/>
          <a:p>
            <a:r>
              <a:rPr lang="en-US" sz="4800" dirty="0" smtClean="0">
                <a:solidFill>
                  <a:schemeClr val="bg1"/>
                </a:solidFill>
              </a:rPr>
              <a:t>THANK YOU! QUESTIONS?</a:t>
            </a:r>
            <a:endParaRPr lang="pt-PT" sz="4800" dirty="0">
              <a:solidFill>
                <a:schemeClr val="bg1"/>
              </a:solidFill>
            </a:endParaRPr>
          </a:p>
        </p:txBody>
      </p:sp>
    </p:spTree>
    <p:extLst>
      <p:ext uri="{BB962C8B-B14F-4D97-AF65-F5344CB8AC3E}">
        <p14:creationId xmlns:p14="http://schemas.microsoft.com/office/powerpoint/2010/main" val="65138310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Backup slides</a:t>
            </a:r>
            <a:endParaRPr lang="pt-PT" dirty="0"/>
          </a:p>
        </p:txBody>
      </p:sp>
      <p:sp>
        <p:nvSpPr>
          <p:cNvPr id="7" name="Text Placeholder 6"/>
          <p:cNvSpPr>
            <a:spLocks noGrp="1"/>
          </p:cNvSpPr>
          <p:nvPr>
            <p:ph type="body" idx="1"/>
          </p:nvPr>
        </p:nvSpPr>
        <p:spPr/>
        <p:txBody>
          <a:bodyPr/>
          <a:lstStyle/>
          <a:p>
            <a:endParaRPr lang="pt-PT"/>
          </a:p>
        </p:txBody>
      </p:sp>
    </p:spTree>
    <p:extLst>
      <p:ext uri="{BB962C8B-B14F-4D97-AF65-F5344CB8AC3E}">
        <p14:creationId xmlns:p14="http://schemas.microsoft.com/office/powerpoint/2010/main" val="372278167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Programming Models</a:t>
            </a:r>
            <a:endParaRPr lang="pt-PT" dirty="0"/>
          </a:p>
        </p:txBody>
      </p:sp>
      <p:sp>
        <p:nvSpPr>
          <p:cNvPr id="17" name="Content Placeholder 16"/>
          <p:cNvSpPr>
            <a:spLocks noGrp="1"/>
          </p:cNvSpPr>
          <p:nvPr>
            <p:ph idx="1"/>
          </p:nvPr>
        </p:nvSpPr>
        <p:spPr>
          <a:xfrm>
            <a:off x="203200" y="1600200"/>
            <a:ext cx="11379200" cy="4081117"/>
          </a:xfrm>
        </p:spPr>
        <p:txBody>
          <a:bodyPr/>
          <a:lstStyle/>
          <a:p>
            <a:r>
              <a:rPr lang="en-US" sz="2400" dirty="0"/>
              <a:t>There are two programming models available in Service Fabric to build applications:</a:t>
            </a:r>
          </a:p>
          <a:p>
            <a:endParaRPr lang="en-US" sz="2400" dirty="0"/>
          </a:p>
          <a:p>
            <a:r>
              <a:rPr lang="en-US" sz="2400" dirty="0"/>
              <a:t>Reliable services: An API to build stateless and </a:t>
            </a:r>
            <a:r>
              <a:rPr lang="en-US" sz="2400" dirty="0" err="1"/>
              <a:t>stateful</a:t>
            </a:r>
            <a:r>
              <a:rPr lang="en-US" sz="2400" dirty="0"/>
              <a:t> services based on </a:t>
            </a:r>
            <a:r>
              <a:rPr lang="en-US" sz="2400" dirty="0" err="1"/>
              <a:t>StatelessService</a:t>
            </a:r>
            <a:r>
              <a:rPr lang="en-US" sz="2400" dirty="0"/>
              <a:t> and </a:t>
            </a:r>
            <a:r>
              <a:rPr lang="en-US" sz="2400" dirty="0" err="1"/>
              <a:t>StatefulService</a:t>
            </a:r>
            <a:r>
              <a:rPr lang="en-US" sz="2400" dirty="0"/>
              <a:t> .NET classes and store state in .NET reliable collections (dictionary and queue). They also have the ability to plug in a variety of communication stacks, such as Web API and Windows Communication Foundation. This programming model is suitable for applications where you need to perform compute across multiple units of state.</a:t>
            </a:r>
          </a:p>
          <a:p>
            <a:endParaRPr lang="en-US" sz="2400" dirty="0"/>
          </a:p>
          <a:p>
            <a:r>
              <a:rPr lang="en-US" sz="2400" dirty="0"/>
              <a:t>Reliable actors: An API to build stateless and </a:t>
            </a:r>
            <a:r>
              <a:rPr lang="en-US" sz="2400" dirty="0" err="1"/>
              <a:t>stateful</a:t>
            </a:r>
            <a:r>
              <a:rPr lang="en-US" sz="2400" dirty="0"/>
              <a:t> objects through the virtual actor programming model that is suitable for applications with multiple independent units of state and compute</a:t>
            </a:r>
            <a:r>
              <a:rPr lang="en-US" sz="2400" dirty="0" smtClean="0"/>
              <a:t>.</a:t>
            </a:r>
            <a:endParaRPr lang="en-US" sz="2400" dirty="0"/>
          </a:p>
        </p:txBody>
      </p:sp>
    </p:spTree>
    <p:extLst>
      <p:ext uri="{BB962C8B-B14F-4D97-AF65-F5344CB8AC3E}">
        <p14:creationId xmlns:p14="http://schemas.microsoft.com/office/powerpoint/2010/main" val="26306346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Extending App With Reliable State</a:t>
            </a:r>
            <a:endParaRPr lang="en-US" dirty="0"/>
          </a:p>
        </p:txBody>
      </p:sp>
      <p:sp>
        <p:nvSpPr>
          <p:cNvPr id="7" name="TextBox 6"/>
          <p:cNvSpPr txBox="1"/>
          <p:nvPr/>
        </p:nvSpPr>
        <p:spPr>
          <a:xfrm>
            <a:off x="431986" y="5927146"/>
            <a:ext cx="3286891" cy="778454"/>
          </a:xfrm>
          <a:prstGeom prst="rect">
            <a:avLst/>
          </a:prstGeom>
          <a:noFill/>
        </p:spPr>
        <p:txBody>
          <a:bodyPr wrap="square" lIns="179285" tIns="143428" rIns="179285" bIns="143428" rtlCol="0">
            <a:spAutoFit/>
          </a:bodyPr>
          <a:lstStyle/>
          <a:p>
            <a:pPr>
              <a:lnSpc>
                <a:spcPct val="90000"/>
              </a:lnSpc>
              <a:spcAft>
                <a:spcPts val="588"/>
              </a:spcAft>
            </a:pPr>
            <a:r>
              <a:rPr lang="en-US" sz="1765" b="1" dirty="0">
                <a:solidFill>
                  <a:schemeClr val="bg1"/>
                </a:solidFill>
              </a:rPr>
              <a:t>Named Partitions</a:t>
            </a:r>
            <a:r>
              <a:rPr lang="en-US" sz="1765" dirty="0">
                <a:solidFill>
                  <a:schemeClr val="bg1"/>
                </a:solidFill>
              </a:rPr>
              <a:t>: Partition per genre.  </a:t>
            </a:r>
          </a:p>
        </p:txBody>
      </p:sp>
      <p:sp>
        <p:nvSpPr>
          <p:cNvPr id="8" name="TextBox 7"/>
          <p:cNvSpPr txBox="1"/>
          <p:nvPr/>
        </p:nvSpPr>
        <p:spPr>
          <a:xfrm>
            <a:off x="4676661" y="5927145"/>
            <a:ext cx="3286891" cy="778454"/>
          </a:xfrm>
          <a:prstGeom prst="rect">
            <a:avLst/>
          </a:prstGeom>
          <a:noFill/>
        </p:spPr>
        <p:txBody>
          <a:bodyPr wrap="square" lIns="179285" tIns="143428" rIns="179285" bIns="143428" rtlCol="0">
            <a:spAutoFit/>
          </a:bodyPr>
          <a:lstStyle/>
          <a:p>
            <a:pPr>
              <a:lnSpc>
                <a:spcPct val="90000"/>
              </a:lnSpc>
              <a:spcAft>
                <a:spcPts val="588"/>
              </a:spcAft>
            </a:pPr>
            <a:r>
              <a:rPr lang="en-US" sz="1765" b="1" dirty="0">
                <a:solidFill>
                  <a:schemeClr val="bg1"/>
                </a:solidFill>
              </a:rPr>
              <a:t>Range Partitions: </a:t>
            </a:r>
            <a:r>
              <a:rPr lang="en-US" sz="1765" dirty="0" err="1">
                <a:solidFill>
                  <a:schemeClr val="bg1"/>
                </a:solidFill>
              </a:rPr>
              <a:t>P</a:t>
            </a:r>
            <a:r>
              <a:rPr lang="en-US" sz="1765" i="1" dirty="0" err="1">
                <a:solidFill>
                  <a:schemeClr val="bg1"/>
                </a:solidFill>
              </a:rPr>
              <a:t>n</a:t>
            </a:r>
            <a:r>
              <a:rPr lang="en-US" sz="1765" b="1" dirty="0">
                <a:solidFill>
                  <a:schemeClr val="bg1"/>
                </a:solidFill>
              </a:rPr>
              <a:t> =</a:t>
            </a:r>
            <a:r>
              <a:rPr lang="en-US" sz="1765" dirty="0">
                <a:solidFill>
                  <a:schemeClr val="bg1"/>
                </a:solidFill>
                <a:sym typeface="Wingdings" panose="05000000000000000000" pitchFamily="2" charset="2"/>
              </a:rPr>
              <a:t>(</a:t>
            </a:r>
            <a:r>
              <a:rPr lang="en-US" sz="1765" dirty="0">
                <a:solidFill>
                  <a:schemeClr val="bg1"/>
                </a:solidFill>
              </a:rPr>
              <a:t>high key-low key</a:t>
            </a:r>
            <a:r>
              <a:rPr lang="en-US" sz="1765" dirty="0">
                <a:solidFill>
                  <a:schemeClr val="bg1"/>
                </a:solidFill>
                <a:sym typeface="Wingdings" panose="05000000000000000000" pitchFamily="2" charset="2"/>
              </a:rPr>
              <a:t>)/# of Ps</a:t>
            </a:r>
            <a:endParaRPr lang="en-US" sz="1765" dirty="0">
              <a:solidFill>
                <a:schemeClr val="bg1"/>
              </a:solidFill>
            </a:endParaRPr>
          </a:p>
        </p:txBody>
      </p:sp>
      <p:sp>
        <p:nvSpPr>
          <p:cNvPr id="9" name="TextBox 8"/>
          <p:cNvSpPr txBox="1"/>
          <p:nvPr/>
        </p:nvSpPr>
        <p:spPr>
          <a:xfrm>
            <a:off x="8669018" y="5927145"/>
            <a:ext cx="3286891" cy="534056"/>
          </a:xfrm>
          <a:prstGeom prst="rect">
            <a:avLst/>
          </a:prstGeom>
          <a:noFill/>
        </p:spPr>
        <p:txBody>
          <a:bodyPr wrap="square" lIns="179285" tIns="143428" rIns="179285" bIns="143428" rtlCol="0">
            <a:spAutoFit/>
          </a:bodyPr>
          <a:lstStyle/>
          <a:p>
            <a:pPr>
              <a:lnSpc>
                <a:spcPct val="90000"/>
              </a:lnSpc>
              <a:spcAft>
                <a:spcPts val="588"/>
              </a:spcAft>
            </a:pPr>
            <a:r>
              <a:rPr lang="en-US" sz="1765" b="1" dirty="0">
                <a:solidFill>
                  <a:schemeClr val="bg1"/>
                </a:solidFill>
              </a:rPr>
              <a:t>Singleton Partition</a:t>
            </a:r>
            <a:endParaRPr lang="en-US" sz="1765" dirty="0">
              <a:solidFill>
                <a:schemeClr val="bg1"/>
              </a:solidFill>
            </a:endParaRPr>
          </a:p>
        </p:txBody>
      </p:sp>
      <p:sp>
        <p:nvSpPr>
          <p:cNvPr id="10" name="TextBox 9"/>
          <p:cNvSpPr txBox="1"/>
          <p:nvPr/>
        </p:nvSpPr>
        <p:spPr>
          <a:xfrm>
            <a:off x="7467600" y="2667000"/>
            <a:ext cx="4335038" cy="3436663"/>
          </a:xfrm>
          <a:prstGeom prst="rect">
            <a:avLst/>
          </a:prstGeom>
          <a:noFill/>
        </p:spPr>
        <p:txBody>
          <a:bodyPr wrap="square" lIns="179285" tIns="143428" rIns="179285" bIns="143428" rtlCol="0">
            <a:spAutoFit/>
          </a:bodyPr>
          <a:lstStyle/>
          <a:p>
            <a:pPr>
              <a:lnSpc>
                <a:spcPct val="90000"/>
              </a:lnSpc>
              <a:spcAft>
                <a:spcPts val="588"/>
              </a:spcAft>
            </a:pPr>
            <a:r>
              <a:rPr lang="en-US" sz="1961" dirty="0">
                <a:solidFill>
                  <a:schemeClr val="bg1"/>
                </a:solidFill>
              </a:rPr>
              <a:t>Each partition is </a:t>
            </a:r>
            <a:r>
              <a:rPr lang="en-US" sz="1961" i="1" dirty="0">
                <a:solidFill>
                  <a:schemeClr val="bg1"/>
                </a:solidFill>
              </a:rPr>
              <a:t>1</a:t>
            </a:r>
            <a:r>
              <a:rPr lang="en-US" sz="1961" dirty="0">
                <a:solidFill>
                  <a:schemeClr val="bg1"/>
                </a:solidFill>
              </a:rPr>
              <a:t> </a:t>
            </a:r>
            <a:r>
              <a:rPr lang="en-US" sz="1961" b="1" dirty="0">
                <a:solidFill>
                  <a:schemeClr val="bg1"/>
                </a:solidFill>
              </a:rPr>
              <a:t>Primary Replica</a:t>
            </a:r>
            <a:r>
              <a:rPr lang="en-US" sz="1961" dirty="0">
                <a:solidFill>
                  <a:schemeClr val="bg1"/>
                </a:solidFill>
              </a:rPr>
              <a:t> + </a:t>
            </a:r>
            <a:r>
              <a:rPr lang="en-US" sz="1961" i="1" dirty="0">
                <a:solidFill>
                  <a:schemeClr val="bg1"/>
                </a:solidFill>
              </a:rPr>
              <a:t>n</a:t>
            </a:r>
            <a:r>
              <a:rPr lang="en-US" sz="1961" dirty="0">
                <a:solidFill>
                  <a:schemeClr val="bg1"/>
                </a:solidFill>
              </a:rPr>
              <a:t> </a:t>
            </a:r>
            <a:r>
              <a:rPr lang="en-US" sz="1961" b="1" dirty="0">
                <a:solidFill>
                  <a:schemeClr val="bg1"/>
                </a:solidFill>
              </a:rPr>
              <a:t>Secondary Replicas</a:t>
            </a:r>
          </a:p>
          <a:p>
            <a:pPr>
              <a:lnSpc>
                <a:spcPct val="90000"/>
              </a:lnSpc>
              <a:spcAft>
                <a:spcPts val="588"/>
              </a:spcAft>
            </a:pPr>
            <a:endParaRPr lang="en-US" sz="1961" b="1" dirty="0">
              <a:solidFill>
                <a:schemeClr val="bg1"/>
              </a:solidFill>
            </a:endParaRPr>
          </a:p>
          <a:p>
            <a:pPr>
              <a:lnSpc>
                <a:spcPct val="90000"/>
              </a:lnSpc>
              <a:spcAft>
                <a:spcPts val="588"/>
              </a:spcAft>
            </a:pPr>
            <a:r>
              <a:rPr lang="en-US" sz="1961" dirty="0">
                <a:solidFill>
                  <a:schemeClr val="bg1"/>
                </a:solidFill>
              </a:rPr>
              <a:t>State is replicated to Active Secondary(s) “replicas” in order.</a:t>
            </a:r>
          </a:p>
          <a:p>
            <a:pPr>
              <a:lnSpc>
                <a:spcPct val="90000"/>
              </a:lnSpc>
              <a:spcAft>
                <a:spcPts val="588"/>
              </a:spcAft>
            </a:pPr>
            <a:endParaRPr lang="en-US" sz="1961" b="1" dirty="0">
              <a:solidFill>
                <a:schemeClr val="bg1"/>
              </a:solidFill>
            </a:endParaRPr>
          </a:p>
          <a:p>
            <a:pPr>
              <a:lnSpc>
                <a:spcPct val="90000"/>
              </a:lnSpc>
              <a:spcAft>
                <a:spcPts val="588"/>
              </a:spcAft>
            </a:pPr>
            <a:r>
              <a:rPr lang="en-US" sz="1961" dirty="0">
                <a:solidFill>
                  <a:schemeClr val="bg1"/>
                </a:solidFill>
              </a:rPr>
              <a:t>Writes are </a:t>
            </a:r>
            <a:r>
              <a:rPr lang="en-US" sz="1961" b="1" i="1" dirty="0">
                <a:solidFill>
                  <a:schemeClr val="bg1"/>
                </a:solidFill>
              </a:rPr>
              <a:t>completed</a:t>
            </a:r>
            <a:r>
              <a:rPr lang="en-US" sz="1961" dirty="0">
                <a:solidFill>
                  <a:schemeClr val="bg1"/>
                </a:solidFill>
              </a:rPr>
              <a:t> when they are successfully replicated to a </a:t>
            </a:r>
            <a:r>
              <a:rPr lang="en-US" sz="1961" b="1" i="1" dirty="0">
                <a:solidFill>
                  <a:schemeClr val="bg1"/>
                </a:solidFill>
              </a:rPr>
              <a:t>majority quorum</a:t>
            </a:r>
            <a:r>
              <a:rPr lang="en-US" sz="1961" dirty="0">
                <a:solidFill>
                  <a:schemeClr val="bg1"/>
                </a:solidFill>
              </a:rPr>
              <a:t>.</a:t>
            </a:r>
          </a:p>
          <a:p>
            <a:pPr>
              <a:lnSpc>
                <a:spcPct val="90000"/>
              </a:lnSpc>
              <a:spcAft>
                <a:spcPts val="588"/>
              </a:spcAft>
            </a:pPr>
            <a:endParaRPr lang="en-US" sz="2353" dirty="0">
              <a:solidFill>
                <a:schemeClr val="bg1"/>
              </a:solidFill>
            </a:endParaRPr>
          </a:p>
        </p:txBody>
      </p:sp>
      <p:cxnSp>
        <p:nvCxnSpPr>
          <p:cNvPr id="13" name="Straight Connector 12"/>
          <p:cNvCxnSpPr/>
          <p:nvPr/>
        </p:nvCxnSpPr>
        <p:spPr>
          <a:xfrm flipH="1">
            <a:off x="685800" y="5801972"/>
            <a:ext cx="990600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5" name="Picture 4"/>
          <p:cNvPicPr>
            <a:picLocks noChangeAspect="1"/>
          </p:cNvPicPr>
          <p:nvPr/>
        </p:nvPicPr>
        <p:blipFill>
          <a:blip r:embed="rId3"/>
          <a:stretch>
            <a:fillRect/>
          </a:stretch>
        </p:blipFill>
        <p:spPr>
          <a:xfrm>
            <a:off x="2070618" y="1537079"/>
            <a:ext cx="4860838" cy="4101721"/>
          </a:xfrm>
          <a:prstGeom prst="rect">
            <a:avLst/>
          </a:prstGeom>
        </p:spPr>
      </p:pic>
    </p:spTree>
    <p:extLst>
      <p:ext uri="{BB962C8B-B14F-4D97-AF65-F5344CB8AC3E}">
        <p14:creationId xmlns:p14="http://schemas.microsoft.com/office/powerpoint/2010/main" val="158826322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On Applications, Hosts &amp; Activation</a:t>
            </a:r>
            <a:endParaRPr lang="en-US" dirty="0"/>
          </a:p>
        </p:txBody>
      </p:sp>
      <p:sp>
        <p:nvSpPr>
          <p:cNvPr id="5" name="Text Placeholder 4"/>
          <p:cNvSpPr>
            <a:spLocks noGrp="1"/>
          </p:cNvSpPr>
          <p:nvPr>
            <p:ph type="body" sz="quarter" idx="1"/>
          </p:nvPr>
        </p:nvSpPr>
        <p:spPr>
          <a:xfrm>
            <a:off x="203200" y="1600200"/>
            <a:ext cx="11379200" cy="4801314"/>
          </a:xfrm>
        </p:spPr>
        <p:txBody>
          <a:bodyPr/>
          <a:lstStyle/>
          <a:p>
            <a:r>
              <a:rPr lang="en-US" sz="1800" spc="0" dirty="0" smtClean="0"/>
              <a:t>Applications are packages, copied to the cluster (</a:t>
            </a:r>
            <a:r>
              <a:rPr lang="en-US" sz="1800" spc="0" dirty="0" err="1" smtClean="0"/>
              <a:t>System:Image</a:t>
            </a:r>
            <a:r>
              <a:rPr lang="en-US" sz="1800" spc="0" dirty="0" smtClean="0"/>
              <a:t> Store Service), then registered as </a:t>
            </a:r>
            <a:r>
              <a:rPr lang="en-US" sz="1800" spc="0" dirty="0" err="1" smtClean="0"/>
              <a:t>ApplicationType</a:t>
            </a:r>
            <a:r>
              <a:rPr lang="en-US" sz="1800" spc="0" dirty="0" smtClean="0"/>
              <a:t> and </a:t>
            </a:r>
            <a:r>
              <a:rPr lang="en-US" sz="1800" spc="0" dirty="0" err="1" smtClean="0"/>
              <a:t>ApplicationTypeVersion</a:t>
            </a:r>
            <a:r>
              <a:rPr lang="en-US" sz="1800" spc="0" dirty="0" smtClean="0"/>
              <a:t> with Service Fabric. </a:t>
            </a:r>
          </a:p>
          <a:p>
            <a:endParaRPr lang="en-US" sz="1800" spc="0" dirty="0" smtClean="0"/>
          </a:p>
          <a:p>
            <a:r>
              <a:rPr lang="en-US" sz="1800" spc="0" dirty="0" smtClean="0"/>
              <a:t>Application instance is based on </a:t>
            </a:r>
            <a:r>
              <a:rPr lang="en-US" sz="1800" spc="0" dirty="0" err="1" smtClean="0"/>
              <a:t>ApplicationType</a:t>
            </a:r>
            <a:r>
              <a:rPr lang="en-US" sz="1800" spc="0" dirty="0" smtClean="0"/>
              <a:t> &amp; </a:t>
            </a:r>
            <a:r>
              <a:rPr lang="en-US" sz="1800" spc="0" dirty="0" err="1" smtClean="0"/>
              <a:t>ApplicationTypeVersion</a:t>
            </a:r>
            <a:r>
              <a:rPr lang="en-US" sz="1800" spc="0" dirty="0" smtClean="0"/>
              <a:t> defines process isolation boundaries, while partition defines data isolation boundaries.</a:t>
            </a:r>
          </a:p>
          <a:p>
            <a:endParaRPr lang="en-US" sz="1800" spc="0" dirty="0" smtClean="0"/>
          </a:p>
          <a:p>
            <a:r>
              <a:rPr lang="en-US" sz="1800" spc="0" dirty="0" err="1" smtClean="0"/>
              <a:t>ApplicationManifest’s</a:t>
            </a:r>
            <a:r>
              <a:rPr lang="en-US" sz="1800" spc="0" dirty="0" smtClean="0"/>
              <a:t> </a:t>
            </a:r>
            <a:r>
              <a:rPr lang="en-US" sz="1800" spc="0" dirty="0" err="1" smtClean="0"/>
              <a:t>DefaultServices</a:t>
            </a:r>
            <a:r>
              <a:rPr lang="en-US" sz="1800" spc="0" dirty="0" smtClean="0"/>
              <a:t> are activated with every app instance.</a:t>
            </a:r>
          </a:p>
          <a:p>
            <a:endParaRPr lang="en-US" sz="1800" spc="0" dirty="0" smtClean="0"/>
          </a:p>
          <a:p>
            <a:r>
              <a:rPr lang="en-US" sz="1800" spc="0" dirty="0" smtClean="0"/>
              <a:t>VS.NET tooling creates 1 App Instance when you F5 or Publish.</a:t>
            </a:r>
          </a:p>
          <a:p>
            <a:endParaRPr lang="en-US" sz="1800" spc="0" dirty="0" smtClean="0"/>
          </a:p>
          <a:p>
            <a:r>
              <a:rPr lang="en-US" sz="1800" spc="0" dirty="0" smtClean="0"/>
              <a:t>Services are defined as a </a:t>
            </a:r>
            <a:r>
              <a:rPr lang="en-US" sz="1800" spc="0" dirty="0" err="1" smtClean="0"/>
              <a:t>ServiceType</a:t>
            </a:r>
            <a:r>
              <a:rPr lang="en-US" sz="1800" spc="0" dirty="0" smtClean="0"/>
              <a:t> with </a:t>
            </a:r>
            <a:r>
              <a:rPr lang="en-US" sz="1800" spc="0" dirty="0" err="1" smtClean="0"/>
              <a:t>ServiceTypeVersion</a:t>
            </a:r>
            <a:r>
              <a:rPr lang="en-US" sz="1800" spc="0" dirty="0" smtClean="0"/>
              <a:t> in a Service Package that also has Code, </a:t>
            </a:r>
            <a:r>
              <a:rPr lang="en-US" sz="1800" spc="0" dirty="0" err="1" smtClean="0"/>
              <a:t>Config</a:t>
            </a:r>
            <a:r>
              <a:rPr lang="en-US" sz="1800" spc="0" dirty="0" smtClean="0"/>
              <a:t> &amp; Data packages (each package is versioned).</a:t>
            </a:r>
          </a:p>
          <a:p>
            <a:endParaRPr lang="en-US" sz="1800" spc="0" dirty="0" smtClean="0"/>
          </a:p>
          <a:p>
            <a:r>
              <a:rPr lang="en-US" sz="1800" spc="0" dirty="0" smtClean="0"/>
              <a:t>Code = host, host is a process created per node per Application per service type. Optionally: can also have a Setup </a:t>
            </a:r>
            <a:r>
              <a:rPr lang="en-US" sz="1800" spc="0" dirty="0" err="1" smtClean="0"/>
              <a:t>EntryPoint</a:t>
            </a:r>
            <a:r>
              <a:rPr lang="en-US" sz="1800" spc="0" dirty="0" smtClean="0"/>
              <a:t>. Replicas are activated in host process. </a:t>
            </a:r>
            <a:endParaRPr lang="en-US" sz="1800" spc="0" dirty="0"/>
          </a:p>
        </p:txBody>
      </p:sp>
    </p:spTree>
    <p:extLst>
      <p:ext uri="{BB962C8B-B14F-4D97-AF65-F5344CB8AC3E}">
        <p14:creationId xmlns:p14="http://schemas.microsoft.com/office/powerpoint/2010/main" val="372051298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On Rolling Upgrades</a:t>
            </a:r>
            <a:endParaRPr lang="en-US" dirty="0"/>
          </a:p>
        </p:txBody>
      </p:sp>
      <p:sp>
        <p:nvSpPr>
          <p:cNvPr id="2" name="Text Placeholder 1"/>
          <p:cNvSpPr>
            <a:spLocks noGrp="1"/>
          </p:cNvSpPr>
          <p:nvPr>
            <p:ph type="body" sz="quarter" idx="1"/>
          </p:nvPr>
        </p:nvSpPr>
        <p:spPr>
          <a:xfrm>
            <a:off x="203200" y="1600200"/>
            <a:ext cx="11379200" cy="5312223"/>
          </a:xfrm>
        </p:spPr>
        <p:txBody>
          <a:bodyPr/>
          <a:lstStyle/>
          <a:p>
            <a:r>
              <a:rPr lang="en-US" sz="2800" dirty="0" smtClean="0"/>
              <a:t>Hosts are taken down during Code package updates, but not during </a:t>
            </a:r>
            <a:r>
              <a:rPr lang="en-US" sz="2800" dirty="0" err="1" smtClean="0"/>
              <a:t>Config</a:t>
            </a:r>
            <a:r>
              <a:rPr lang="en-US" sz="2800" dirty="0" smtClean="0"/>
              <a:t> or Data packages upgrades. </a:t>
            </a:r>
          </a:p>
          <a:p>
            <a:endParaRPr lang="en-US" sz="2800" dirty="0" smtClean="0"/>
          </a:p>
          <a:p>
            <a:r>
              <a:rPr lang="en-US" sz="2800" dirty="0" smtClean="0"/>
              <a:t>Upgrades are performed on Cluster Update Domains. </a:t>
            </a:r>
          </a:p>
          <a:p>
            <a:endParaRPr lang="en-US" sz="2800" dirty="0" smtClean="0"/>
          </a:p>
          <a:p>
            <a:r>
              <a:rPr lang="en-US" sz="2800" dirty="0" smtClean="0"/>
              <a:t>Upgrades Types</a:t>
            </a:r>
          </a:p>
          <a:p>
            <a:pPr lvl="2"/>
            <a:r>
              <a:rPr lang="en-US" sz="2000" dirty="0" smtClean="0"/>
              <a:t>Monitored Auto: UD one by one , health checks and failure action: (can do auto roll back).</a:t>
            </a:r>
          </a:p>
          <a:p>
            <a:pPr lvl="2"/>
            <a:r>
              <a:rPr lang="en-US" sz="2000" dirty="0" smtClean="0"/>
              <a:t>Unmonitored Auto: UD one by one, no health checks.</a:t>
            </a:r>
          </a:p>
          <a:p>
            <a:pPr lvl="2"/>
            <a:r>
              <a:rPr lang="en-US" sz="2000" dirty="0" smtClean="0"/>
              <a:t>Unmonitored Manual: You manually upgrade each UD.</a:t>
            </a:r>
          </a:p>
          <a:p>
            <a:endParaRPr lang="en-US" sz="2800" dirty="0" smtClean="0"/>
          </a:p>
          <a:p>
            <a:r>
              <a:rPr lang="en-US" sz="2800" dirty="0" err="1" smtClean="0"/>
              <a:t>Protip</a:t>
            </a:r>
            <a:r>
              <a:rPr lang="en-US" sz="2800" dirty="0" smtClean="0"/>
              <a:t>: use Upgrade Parameters to control the upgrade process. </a:t>
            </a:r>
            <a:endParaRPr lang="en-US" sz="2800" dirty="0"/>
          </a:p>
        </p:txBody>
      </p:sp>
    </p:spTree>
    <p:extLst>
      <p:ext uri="{BB962C8B-B14F-4D97-AF65-F5344CB8AC3E}">
        <p14:creationId xmlns:p14="http://schemas.microsoft.com/office/powerpoint/2010/main" val="148365873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this session about?</a:t>
            </a:r>
            <a:endParaRPr lang="en-US" dirty="0"/>
          </a:p>
        </p:txBody>
      </p:sp>
      <p:sp>
        <p:nvSpPr>
          <p:cNvPr id="3" name="Content Placeholder 2"/>
          <p:cNvSpPr>
            <a:spLocks noGrp="1"/>
          </p:cNvSpPr>
          <p:nvPr>
            <p:ph idx="1"/>
          </p:nvPr>
        </p:nvSpPr>
        <p:spPr>
          <a:xfrm>
            <a:off x="203200" y="1600200"/>
            <a:ext cx="11379200" cy="2357568"/>
          </a:xfrm>
        </p:spPr>
        <p:txBody>
          <a:bodyPr/>
          <a:lstStyle/>
          <a:p>
            <a:r>
              <a:rPr lang="en-US" dirty="0" smtClean="0"/>
              <a:t>Microsoft Azure Service Fabric</a:t>
            </a:r>
          </a:p>
          <a:p>
            <a:r>
              <a:rPr lang="en-US" dirty="0" smtClean="0"/>
              <a:t>= A platform for reliable, </a:t>
            </a:r>
            <a:r>
              <a:rPr lang="en-US" dirty="0" err="1" smtClean="0"/>
              <a:t>hyperscale</a:t>
            </a:r>
            <a:r>
              <a:rPr lang="en-US" dirty="0" smtClean="0"/>
              <a:t>, microservice-based applications</a:t>
            </a:r>
          </a:p>
          <a:p>
            <a:r>
              <a:rPr lang="en-US" dirty="0" smtClean="0"/>
              <a:t>= PaaS v2 + Stateful Services/Actors</a:t>
            </a:r>
          </a:p>
          <a:p>
            <a:r>
              <a:rPr lang="en-US" dirty="0" smtClean="0"/>
              <a:t>= Platform for applications </a:t>
            </a:r>
            <a:r>
              <a:rPr lang="en-US" b="1" dirty="0" smtClean="0"/>
              <a:t>BORN FOR THE CLOUD</a:t>
            </a:r>
            <a:r>
              <a:rPr lang="en-US" dirty="0" smtClean="0"/>
              <a:t>, not </a:t>
            </a:r>
            <a:r>
              <a:rPr lang="en-US" dirty="0" err="1" smtClean="0"/>
              <a:t>Lift&amp;Shift’ed</a:t>
            </a:r>
            <a:endParaRPr lang="en-US" dirty="0" smtClean="0"/>
          </a:p>
        </p:txBody>
      </p:sp>
    </p:spTree>
    <p:extLst>
      <p:ext uri="{BB962C8B-B14F-4D97-AF65-F5344CB8AC3E}">
        <p14:creationId xmlns:p14="http://schemas.microsoft.com/office/powerpoint/2010/main" val="5915730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platform</a:t>
            </a:r>
            <a:endParaRPr lang="pt-PT" dirty="0"/>
          </a:p>
        </p:txBody>
      </p:sp>
      <p:sp>
        <p:nvSpPr>
          <p:cNvPr id="5" name="Subtitle 4"/>
          <p:cNvSpPr>
            <a:spLocks noGrp="1"/>
          </p:cNvSpPr>
          <p:nvPr>
            <p:ph type="subTitle" idx="1"/>
          </p:nvPr>
        </p:nvSpPr>
        <p:spPr/>
        <p:txBody>
          <a:bodyPr/>
          <a:lstStyle/>
          <a:p>
            <a:endParaRPr lang="pt-PT"/>
          </a:p>
        </p:txBody>
      </p:sp>
      <p:grpSp>
        <p:nvGrpSpPr>
          <p:cNvPr id="9" name="Group 8"/>
          <p:cNvGrpSpPr/>
          <p:nvPr/>
        </p:nvGrpSpPr>
        <p:grpSpPr>
          <a:xfrm>
            <a:off x="9429608" y="3200400"/>
            <a:ext cx="2762392" cy="3657600"/>
            <a:chOff x="9429608" y="3200400"/>
            <a:chExt cx="2762392" cy="3657600"/>
          </a:xfrm>
        </p:grpSpPr>
        <p:pic>
          <p:nvPicPr>
            <p:cNvPr id="7" name="Picture 6"/>
            <p:cNvPicPr>
              <a:picLocks noChangeAspect="1"/>
            </p:cNvPicPr>
            <p:nvPr/>
          </p:nvPicPr>
          <p:blipFill>
            <a:blip r:embed="rId2"/>
            <a:stretch>
              <a:fillRect/>
            </a:stretch>
          </p:blipFill>
          <p:spPr>
            <a:xfrm>
              <a:off x="9429608" y="3200400"/>
              <a:ext cx="2762392" cy="1492327"/>
            </a:xfrm>
            <a:prstGeom prst="rect">
              <a:avLst/>
            </a:prstGeom>
          </p:spPr>
        </p:pic>
        <p:sp>
          <p:nvSpPr>
            <p:cNvPr id="8" name="Rectangle 7"/>
            <p:cNvSpPr/>
            <p:nvPr/>
          </p:nvSpPr>
          <p:spPr>
            <a:xfrm>
              <a:off x="11811000" y="4572000"/>
              <a:ext cx="381000" cy="228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grpSp>
    </p:spTree>
    <p:extLst>
      <p:ext uri="{BB962C8B-B14F-4D97-AF65-F5344CB8AC3E}">
        <p14:creationId xmlns:p14="http://schemas.microsoft.com/office/powerpoint/2010/main" val="50835681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065" y="1810017"/>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2701" y="1815723"/>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061" y="1810017"/>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2697" y="1815723"/>
            <a:ext cx="226364" cy="12726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1495" y="1810017"/>
            <a:ext cx="226397" cy="132971"/>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131" y="1815723"/>
            <a:ext cx="226364" cy="12726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1492" y="1810017"/>
            <a:ext cx="226397" cy="132971"/>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128" y="1815723"/>
            <a:ext cx="226364" cy="12726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7889" y="1810017"/>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1524" y="1815723"/>
            <a:ext cx="226364" cy="12726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7885" y="1810017"/>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521" y="1815723"/>
            <a:ext cx="226364" cy="12726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319" y="1810017"/>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3955" y="1815723"/>
            <a:ext cx="226364" cy="12726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4866" y="1815244"/>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026" y="1815723"/>
            <a:ext cx="226364" cy="12726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169" y="1811312"/>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0805" y="1817018"/>
            <a:ext cx="226364" cy="12726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165" y="181131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801" y="1817018"/>
            <a:ext cx="226364" cy="12726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525" y="181131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235" y="1817018"/>
            <a:ext cx="226364" cy="12726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70" y="1811312"/>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06" y="1817018"/>
            <a:ext cx="226364" cy="12726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67" y="1811312"/>
            <a:ext cx="226397" cy="132971"/>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703" y="1817018"/>
            <a:ext cx="226364" cy="12726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138" y="1811312"/>
            <a:ext cx="226397" cy="132971"/>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774" y="1817018"/>
            <a:ext cx="226364" cy="12726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60171" y="1811312"/>
            <a:ext cx="226397" cy="132971"/>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207" y="1817018"/>
            <a:ext cx="226364" cy="12726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568" y="1811312"/>
            <a:ext cx="226397" cy="132971"/>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804" y="1817018"/>
            <a:ext cx="226364" cy="12726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739" y="1814787"/>
            <a:ext cx="226397" cy="132971"/>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375" y="1820492"/>
            <a:ext cx="226364" cy="12726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8136" y="1814787"/>
            <a:ext cx="226397" cy="132971"/>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372" y="1820492"/>
            <a:ext cx="226364" cy="12726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747" y="1814787"/>
            <a:ext cx="226397" cy="132971"/>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4206" y="1820492"/>
            <a:ext cx="226364" cy="12726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4316" y="1814787"/>
            <a:ext cx="226397" cy="132971"/>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952" y="1820492"/>
            <a:ext cx="226364" cy="12726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4312" y="1814787"/>
            <a:ext cx="226397" cy="132971"/>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948" y="1820492"/>
            <a:ext cx="226364" cy="12726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8383" y="1814787"/>
            <a:ext cx="226397" cy="132971"/>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2019" y="1820492"/>
            <a:ext cx="226364" cy="12726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817" y="1814787"/>
            <a:ext cx="226397" cy="132971"/>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4453" y="1820492"/>
            <a:ext cx="226364" cy="12726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4449" y="1820492"/>
            <a:ext cx="226364" cy="12726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008" y="1716117"/>
            <a:ext cx="32" cy="263319"/>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581" y="1716117"/>
            <a:ext cx="32" cy="263319"/>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652" y="1716117"/>
            <a:ext cx="32" cy="263319"/>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6334" y="1706888"/>
            <a:ext cx="32" cy="263319"/>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6331" y="1706888"/>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8764" y="1711348"/>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8761" y="1711348"/>
            <a:ext cx="32" cy="263319"/>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8758" y="1706888"/>
            <a:ext cx="32" cy="263319"/>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154" y="1706888"/>
            <a:ext cx="32" cy="263319"/>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588" y="1706888"/>
            <a:ext cx="32" cy="263319"/>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659" y="1706888"/>
            <a:ext cx="32" cy="263319"/>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438" y="1708183"/>
            <a:ext cx="32" cy="263319"/>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435" y="1708183"/>
            <a:ext cx="32" cy="263319"/>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868" y="1708183"/>
            <a:ext cx="32" cy="263319"/>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39" y="1708183"/>
            <a:ext cx="32" cy="263319"/>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36" y="1708183"/>
            <a:ext cx="32" cy="263319"/>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556" y="1708183"/>
            <a:ext cx="32" cy="263319"/>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841" y="1708183"/>
            <a:ext cx="32" cy="263319"/>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437" y="1708183"/>
            <a:ext cx="32" cy="263319"/>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9005" y="1711658"/>
            <a:ext cx="32" cy="263319"/>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839" y="1711658"/>
            <a:ext cx="32" cy="263319"/>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585" y="1711658"/>
            <a:ext cx="32" cy="263319"/>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8086" y="1711658"/>
            <a:ext cx="32" cy="263319"/>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8083" y="1711658"/>
            <a:ext cx="32" cy="263319"/>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454" y="1949990"/>
            <a:ext cx="226397" cy="132971"/>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568" y="1949990"/>
            <a:ext cx="226397" cy="132971"/>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9025" y="1953464"/>
            <a:ext cx="226397" cy="132971"/>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739" y="1953464"/>
            <a:ext cx="226397" cy="132971"/>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9022" y="1953464"/>
            <a:ext cx="226397" cy="132971"/>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8136" y="1953464"/>
            <a:ext cx="226397" cy="132971"/>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856" y="1953464"/>
            <a:ext cx="226397" cy="132971"/>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747" y="1953464"/>
            <a:ext cx="226397" cy="132971"/>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601" y="1953464"/>
            <a:ext cx="226397" cy="132971"/>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4316" y="1953464"/>
            <a:ext cx="226397" cy="132971"/>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598" y="1953464"/>
            <a:ext cx="226397" cy="132971"/>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4312" y="1953464"/>
            <a:ext cx="226397" cy="132971"/>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669" y="1953464"/>
            <a:ext cx="226397" cy="132971"/>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8383" y="1953464"/>
            <a:ext cx="226397" cy="132971"/>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8103" y="1953464"/>
            <a:ext cx="226397" cy="132971"/>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817" y="1953464"/>
            <a:ext cx="226397" cy="132971"/>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8099" y="1953464"/>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6351" y="1682752"/>
            <a:ext cx="226397" cy="132971"/>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065" y="1677045"/>
            <a:ext cx="226397" cy="144383"/>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6347" y="1687212"/>
            <a:ext cx="226397" cy="132971"/>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061" y="1677045"/>
            <a:ext cx="226397" cy="144383"/>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8781" y="1682752"/>
            <a:ext cx="226397" cy="132971"/>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1495" y="1677045"/>
            <a:ext cx="226397" cy="144383"/>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8778" y="1682752"/>
            <a:ext cx="226397" cy="132971"/>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1492" y="1677045"/>
            <a:ext cx="226397" cy="144383"/>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174" y="168275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7889" y="1677045"/>
            <a:ext cx="226397" cy="144383"/>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171" y="1682752"/>
            <a:ext cx="226397" cy="132971"/>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7885" y="1677045"/>
            <a:ext cx="226397" cy="144383"/>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605" y="1682752"/>
            <a:ext cx="226397" cy="132971"/>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319" y="1677045"/>
            <a:ext cx="226397" cy="144383"/>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676" y="1682752"/>
            <a:ext cx="226397" cy="132971"/>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4866" y="1682271"/>
            <a:ext cx="226397" cy="144383"/>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455" y="1684047"/>
            <a:ext cx="226397" cy="132971"/>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169" y="1678340"/>
            <a:ext cx="226397" cy="144383"/>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451" y="1684047"/>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165" y="1678340"/>
            <a:ext cx="226397" cy="144383"/>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885" y="1684047"/>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525" y="1678340"/>
            <a:ext cx="226397" cy="144383"/>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356" y="16840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70" y="1678340"/>
            <a:ext cx="226397" cy="144383"/>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53" y="1688507"/>
            <a:ext cx="226397" cy="132971"/>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67" y="1678340"/>
            <a:ext cx="226397" cy="144383"/>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424" y="1684047"/>
            <a:ext cx="226397" cy="132971"/>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138" y="1678340"/>
            <a:ext cx="226397" cy="144383"/>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857" y="1684047"/>
            <a:ext cx="226397" cy="132971"/>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60171" y="1678340"/>
            <a:ext cx="226397" cy="144383"/>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454" y="1684047"/>
            <a:ext cx="226397" cy="132971"/>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568" y="1678340"/>
            <a:ext cx="226397" cy="144383"/>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025" y="1687522"/>
            <a:ext cx="226397" cy="132971"/>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739" y="1681815"/>
            <a:ext cx="226397" cy="144383"/>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9022" y="1687522"/>
            <a:ext cx="226397" cy="132971"/>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8136" y="1681815"/>
            <a:ext cx="226397" cy="144383"/>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856" y="1687522"/>
            <a:ext cx="226397" cy="132971"/>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747" y="1681815"/>
            <a:ext cx="226397" cy="144383"/>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601" y="1687522"/>
            <a:ext cx="226397" cy="132971"/>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4316" y="1681815"/>
            <a:ext cx="226397" cy="144383"/>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598" y="1687522"/>
            <a:ext cx="226397" cy="132971"/>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4312" y="1681815"/>
            <a:ext cx="226397" cy="144383"/>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669" y="1687522"/>
            <a:ext cx="226397" cy="132971"/>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8383" y="1681815"/>
            <a:ext cx="226397" cy="144383"/>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8103" y="1687522"/>
            <a:ext cx="226397" cy="132971"/>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817" y="1681815"/>
            <a:ext cx="226397" cy="144383"/>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8099" y="1687522"/>
            <a:ext cx="226397" cy="132971"/>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6351" y="1948695"/>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065" y="1948695"/>
            <a:ext cx="226397" cy="132971"/>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6347" y="194869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061" y="1948695"/>
            <a:ext cx="226397" cy="132971"/>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8781" y="1948695"/>
            <a:ext cx="226397" cy="132971"/>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1495" y="1948695"/>
            <a:ext cx="226397" cy="132971"/>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8778" y="1948695"/>
            <a:ext cx="226397" cy="132971"/>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1492" y="1948695"/>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174" y="1948695"/>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7889" y="1948695"/>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171" y="1948695"/>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7885" y="1948695"/>
            <a:ext cx="226397" cy="132971"/>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605" y="1948695"/>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319" y="1948695"/>
            <a:ext cx="226397" cy="132971"/>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676" y="1948695"/>
            <a:ext cx="226397" cy="132971"/>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455" y="1949990"/>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169" y="1949990"/>
            <a:ext cx="226397" cy="132971"/>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451" y="1949990"/>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165" y="1949990"/>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885" y="1949990"/>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525" y="1949990"/>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9990"/>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70" y="1949990"/>
            <a:ext cx="226397" cy="132971"/>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53" y="1949990"/>
            <a:ext cx="226397" cy="132971"/>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67" y="1949990"/>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424" y="1949990"/>
            <a:ext cx="226397" cy="132971"/>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138" y="1949990"/>
            <a:ext cx="226397" cy="132971"/>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857" y="1949990"/>
            <a:ext cx="226397" cy="132971"/>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60171" y="1949990"/>
            <a:ext cx="226397" cy="132971"/>
          </a:xfrm>
          <a:prstGeom prst="line">
            <a:avLst/>
          </a:prstGeom>
          <a:noFill/>
          <a:ln w="6350" cap="flat" cmpd="sng" algn="ctr">
            <a:solidFill>
              <a:srgbClr val="5B9BD5"/>
            </a:solidFill>
            <a:prstDash val="solid"/>
            <a:miter lim="800000"/>
          </a:ln>
          <a:effectLst/>
        </p:spPr>
      </p:cxnSp>
      <p:sp>
        <p:nvSpPr>
          <p:cNvPr id="372" name="Hexagon 371"/>
          <p:cNvSpPr/>
          <p:nvPr/>
        </p:nvSpPr>
        <p:spPr>
          <a:xfrm>
            <a:off x="68159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78" name="Straight Connector 377"/>
          <p:cNvCxnSpPr/>
          <p:nvPr/>
        </p:nvCxnSpPr>
        <p:spPr>
          <a:xfrm>
            <a:off x="1039066" y="1821430"/>
            <a:ext cx="32" cy="263319"/>
          </a:xfrm>
          <a:prstGeom prst="line">
            <a:avLst/>
          </a:prstGeom>
          <a:noFill/>
          <a:ln w="6350" cap="flat" cmpd="sng" algn="ctr">
            <a:solidFill>
              <a:srgbClr val="5B9BD5"/>
            </a:solidFill>
            <a:prstDash val="solid"/>
            <a:miter lim="800000"/>
          </a:ln>
          <a:effectLst/>
        </p:spPr>
      </p:cxnSp>
      <p:sp>
        <p:nvSpPr>
          <p:cNvPr id="384" name="Hexagon 383"/>
          <p:cNvSpPr/>
          <p:nvPr/>
        </p:nvSpPr>
        <p:spPr>
          <a:xfrm>
            <a:off x="113159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90" name="Straight Connector 389"/>
          <p:cNvCxnSpPr/>
          <p:nvPr/>
        </p:nvCxnSpPr>
        <p:spPr>
          <a:xfrm>
            <a:off x="1489062" y="1821430"/>
            <a:ext cx="32" cy="263319"/>
          </a:xfrm>
          <a:prstGeom prst="line">
            <a:avLst/>
          </a:prstGeom>
          <a:noFill/>
          <a:ln w="6350" cap="flat" cmpd="sng" algn="ctr">
            <a:solidFill>
              <a:srgbClr val="5B9BD5"/>
            </a:solidFill>
            <a:prstDash val="solid"/>
            <a:miter lim="800000"/>
          </a:ln>
          <a:effectLst/>
        </p:spPr>
      </p:cxnSp>
      <p:sp>
        <p:nvSpPr>
          <p:cNvPr id="396" name="Hexagon 395"/>
          <p:cNvSpPr/>
          <p:nvPr/>
        </p:nvSpPr>
        <p:spPr>
          <a:xfrm>
            <a:off x="158402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02" name="Straight Connector 401"/>
          <p:cNvCxnSpPr/>
          <p:nvPr/>
        </p:nvCxnSpPr>
        <p:spPr>
          <a:xfrm>
            <a:off x="1941496" y="1821430"/>
            <a:ext cx="32" cy="263319"/>
          </a:xfrm>
          <a:prstGeom prst="line">
            <a:avLst/>
          </a:prstGeom>
          <a:noFill/>
          <a:ln w="6350" cap="flat" cmpd="sng" algn="ctr">
            <a:solidFill>
              <a:srgbClr val="5B9BD5"/>
            </a:solidFill>
            <a:prstDash val="solid"/>
            <a:miter lim="800000"/>
          </a:ln>
          <a:effectLst/>
        </p:spPr>
      </p:cxnSp>
      <p:sp>
        <p:nvSpPr>
          <p:cNvPr id="408" name="Hexagon 407"/>
          <p:cNvSpPr/>
          <p:nvPr/>
        </p:nvSpPr>
        <p:spPr>
          <a:xfrm>
            <a:off x="203402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14" name="Straight Connector 413"/>
          <p:cNvCxnSpPr/>
          <p:nvPr/>
        </p:nvCxnSpPr>
        <p:spPr>
          <a:xfrm>
            <a:off x="2391493" y="1816970"/>
            <a:ext cx="32" cy="263319"/>
          </a:xfrm>
          <a:prstGeom prst="line">
            <a:avLst/>
          </a:prstGeom>
          <a:noFill/>
          <a:ln w="6350" cap="flat" cmpd="sng" algn="ctr">
            <a:solidFill>
              <a:srgbClr val="5B9BD5"/>
            </a:solidFill>
            <a:prstDash val="solid"/>
            <a:miter lim="800000"/>
          </a:ln>
          <a:effectLst/>
        </p:spPr>
      </p:cxnSp>
      <p:sp>
        <p:nvSpPr>
          <p:cNvPr id="420" name="Hexagon 419"/>
          <p:cNvSpPr/>
          <p:nvPr/>
        </p:nvSpPr>
        <p:spPr>
          <a:xfrm>
            <a:off x="248401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26" name="Straight Connector 425"/>
          <p:cNvCxnSpPr/>
          <p:nvPr/>
        </p:nvCxnSpPr>
        <p:spPr>
          <a:xfrm>
            <a:off x="2837890" y="1821430"/>
            <a:ext cx="32" cy="263319"/>
          </a:xfrm>
          <a:prstGeom prst="line">
            <a:avLst/>
          </a:prstGeom>
          <a:noFill/>
          <a:ln w="6350" cap="flat" cmpd="sng" algn="ctr">
            <a:solidFill>
              <a:srgbClr val="5B9BD5"/>
            </a:solidFill>
            <a:prstDash val="solid"/>
            <a:miter lim="800000"/>
          </a:ln>
          <a:effectLst/>
        </p:spPr>
      </p:cxnSp>
      <p:sp>
        <p:nvSpPr>
          <p:cNvPr id="432" name="Hexagon 431"/>
          <p:cNvSpPr/>
          <p:nvPr/>
        </p:nvSpPr>
        <p:spPr>
          <a:xfrm>
            <a:off x="293041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38" name="Straight Connector 437"/>
          <p:cNvCxnSpPr/>
          <p:nvPr/>
        </p:nvCxnSpPr>
        <p:spPr>
          <a:xfrm>
            <a:off x="3287886" y="1821430"/>
            <a:ext cx="32" cy="263319"/>
          </a:xfrm>
          <a:prstGeom prst="line">
            <a:avLst/>
          </a:prstGeom>
          <a:noFill/>
          <a:ln w="6350" cap="flat" cmpd="sng" algn="ctr">
            <a:solidFill>
              <a:srgbClr val="5B9BD5"/>
            </a:solidFill>
            <a:prstDash val="solid"/>
            <a:miter lim="800000"/>
          </a:ln>
          <a:effectLst/>
        </p:spPr>
      </p:cxnSp>
      <p:sp>
        <p:nvSpPr>
          <p:cNvPr id="444" name="Hexagon 443"/>
          <p:cNvSpPr/>
          <p:nvPr/>
        </p:nvSpPr>
        <p:spPr>
          <a:xfrm>
            <a:off x="338284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50" name="Straight Connector 449"/>
          <p:cNvCxnSpPr/>
          <p:nvPr/>
        </p:nvCxnSpPr>
        <p:spPr>
          <a:xfrm>
            <a:off x="3740320" y="1821430"/>
            <a:ext cx="32" cy="263319"/>
          </a:xfrm>
          <a:prstGeom prst="line">
            <a:avLst/>
          </a:prstGeom>
          <a:noFill/>
          <a:ln w="6350" cap="flat" cmpd="sng" algn="ctr">
            <a:solidFill>
              <a:srgbClr val="5B9BD5"/>
            </a:solidFill>
            <a:prstDash val="solid"/>
            <a:miter lim="800000"/>
          </a:ln>
          <a:effectLst/>
        </p:spPr>
      </p:cxnSp>
      <p:sp>
        <p:nvSpPr>
          <p:cNvPr id="456" name="Hexagon 455"/>
          <p:cNvSpPr/>
          <p:nvPr/>
        </p:nvSpPr>
        <p:spPr>
          <a:xfrm>
            <a:off x="3836920"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61" name="Straight Connector 460"/>
          <p:cNvCxnSpPr/>
          <p:nvPr/>
        </p:nvCxnSpPr>
        <p:spPr>
          <a:xfrm flipH="1">
            <a:off x="4184866" y="1953921"/>
            <a:ext cx="226397" cy="132971"/>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5866" y="1826656"/>
            <a:ext cx="32" cy="263319"/>
          </a:xfrm>
          <a:prstGeom prst="line">
            <a:avLst/>
          </a:prstGeom>
          <a:noFill/>
          <a:ln w="6350" cap="flat" cmpd="sng" algn="ctr">
            <a:solidFill>
              <a:srgbClr val="5B9BD5"/>
            </a:solidFill>
            <a:prstDash val="solid"/>
            <a:miter lim="800000"/>
          </a:ln>
          <a:effectLst/>
        </p:spPr>
      </p:cxnSp>
      <p:sp>
        <p:nvSpPr>
          <p:cNvPr id="468" name="Hexagon 467"/>
          <p:cNvSpPr/>
          <p:nvPr/>
        </p:nvSpPr>
        <p:spPr>
          <a:xfrm>
            <a:off x="428969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74" name="Straight Connector 473"/>
          <p:cNvCxnSpPr/>
          <p:nvPr/>
        </p:nvCxnSpPr>
        <p:spPr>
          <a:xfrm>
            <a:off x="4647170" y="1822725"/>
            <a:ext cx="32" cy="263319"/>
          </a:xfrm>
          <a:prstGeom prst="line">
            <a:avLst/>
          </a:prstGeom>
          <a:noFill/>
          <a:ln w="6350" cap="flat" cmpd="sng" algn="ctr">
            <a:solidFill>
              <a:srgbClr val="5B9BD5"/>
            </a:solidFill>
            <a:prstDash val="solid"/>
            <a:miter lim="800000"/>
          </a:ln>
          <a:effectLst/>
        </p:spPr>
      </p:cxnSp>
      <p:sp>
        <p:nvSpPr>
          <p:cNvPr id="480" name="Hexagon 479"/>
          <p:cNvSpPr/>
          <p:nvPr/>
        </p:nvSpPr>
        <p:spPr>
          <a:xfrm>
            <a:off x="4739696"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86" name="Straight Connector 485"/>
          <p:cNvCxnSpPr/>
          <p:nvPr/>
        </p:nvCxnSpPr>
        <p:spPr>
          <a:xfrm>
            <a:off x="5097166" y="1822725"/>
            <a:ext cx="32" cy="263319"/>
          </a:xfrm>
          <a:prstGeom prst="line">
            <a:avLst/>
          </a:prstGeom>
          <a:noFill/>
          <a:ln w="6350" cap="flat" cmpd="sng" algn="ctr">
            <a:solidFill>
              <a:srgbClr val="5B9BD5"/>
            </a:solidFill>
            <a:prstDash val="solid"/>
            <a:miter lim="800000"/>
          </a:ln>
          <a:effectLst/>
        </p:spPr>
      </p:cxnSp>
      <p:sp>
        <p:nvSpPr>
          <p:cNvPr id="492" name="Hexagon 491"/>
          <p:cNvSpPr/>
          <p:nvPr/>
        </p:nvSpPr>
        <p:spPr>
          <a:xfrm>
            <a:off x="519212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98" name="Straight Connector 497"/>
          <p:cNvCxnSpPr/>
          <p:nvPr/>
        </p:nvCxnSpPr>
        <p:spPr>
          <a:xfrm>
            <a:off x="5549600" y="1822725"/>
            <a:ext cx="32" cy="263319"/>
          </a:xfrm>
          <a:prstGeom prst="line">
            <a:avLst/>
          </a:prstGeom>
          <a:noFill/>
          <a:ln w="6350" cap="flat" cmpd="sng" algn="ctr">
            <a:solidFill>
              <a:srgbClr val="5B9BD5"/>
            </a:solidFill>
            <a:prstDash val="solid"/>
            <a:miter lim="800000"/>
          </a:ln>
          <a:effectLst/>
        </p:spPr>
      </p:cxnSp>
      <p:sp>
        <p:nvSpPr>
          <p:cNvPr id="504" name="Hexagon 503"/>
          <p:cNvSpPr/>
          <p:nvPr/>
        </p:nvSpPr>
        <p:spPr>
          <a:xfrm>
            <a:off x="5642600"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0" name="Straight Connector 509"/>
          <p:cNvCxnSpPr/>
          <p:nvPr/>
        </p:nvCxnSpPr>
        <p:spPr>
          <a:xfrm>
            <a:off x="6000071" y="1822725"/>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2" name="Straight Connector 521"/>
          <p:cNvCxnSpPr/>
          <p:nvPr/>
        </p:nvCxnSpPr>
        <p:spPr>
          <a:xfrm>
            <a:off x="6450068" y="1822725"/>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654666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6904139" y="1822725"/>
            <a:ext cx="32" cy="263319"/>
          </a:xfrm>
          <a:prstGeom prst="line">
            <a:avLst/>
          </a:prstGeom>
          <a:noFill/>
          <a:ln w="6350" cap="flat" cmpd="sng" algn="ctr">
            <a:solidFill>
              <a:srgbClr val="5B9BD5"/>
            </a:solidFill>
            <a:prstDash val="solid"/>
            <a:miter lim="800000"/>
          </a:ln>
          <a:effectLst/>
        </p:spPr>
      </p:cxnSp>
      <p:sp>
        <p:nvSpPr>
          <p:cNvPr id="540" name="Hexagon 539"/>
          <p:cNvSpPr/>
          <p:nvPr/>
        </p:nvSpPr>
        <p:spPr>
          <a:xfrm>
            <a:off x="6999102"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356573" y="1822725"/>
            <a:ext cx="32" cy="263319"/>
          </a:xfrm>
          <a:prstGeom prst="line">
            <a:avLst/>
          </a:prstGeom>
          <a:noFill/>
          <a:ln w="6350" cap="flat" cmpd="sng" algn="ctr">
            <a:solidFill>
              <a:srgbClr val="5B9BD5"/>
            </a:solidFill>
            <a:prstDash val="solid"/>
            <a:miter lim="800000"/>
          </a:ln>
          <a:effectLst/>
        </p:spPr>
      </p:cxnSp>
      <p:sp>
        <p:nvSpPr>
          <p:cNvPr id="552" name="Hexagon 551"/>
          <p:cNvSpPr/>
          <p:nvPr/>
        </p:nvSpPr>
        <p:spPr>
          <a:xfrm>
            <a:off x="745269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7806569" y="1822725"/>
            <a:ext cx="32" cy="263319"/>
          </a:xfrm>
          <a:prstGeom prst="line">
            <a:avLst/>
          </a:prstGeom>
          <a:noFill/>
          <a:ln w="6350" cap="flat" cmpd="sng" algn="ctr">
            <a:solidFill>
              <a:srgbClr val="5B9BD5"/>
            </a:solidFill>
            <a:prstDash val="solid"/>
            <a:miter lim="800000"/>
          </a:ln>
          <a:effectLst/>
        </p:spPr>
      </p:cxnSp>
      <p:sp>
        <p:nvSpPr>
          <p:cNvPr id="564" name="Hexagon 563"/>
          <p:cNvSpPr/>
          <p:nvPr/>
        </p:nvSpPr>
        <p:spPr>
          <a:xfrm>
            <a:off x="7904269"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70" name="Straight Connector 569"/>
          <p:cNvCxnSpPr/>
          <p:nvPr/>
        </p:nvCxnSpPr>
        <p:spPr>
          <a:xfrm>
            <a:off x="8261740" y="1826199"/>
            <a:ext cx="32" cy="263319"/>
          </a:xfrm>
          <a:prstGeom prst="line">
            <a:avLst/>
          </a:prstGeom>
          <a:noFill/>
          <a:ln w="6350" cap="flat" cmpd="sng" algn="ctr">
            <a:solidFill>
              <a:srgbClr val="5B9BD5"/>
            </a:solidFill>
            <a:prstDash val="solid"/>
            <a:miter lim="800000"/>
          </a:ln>
          <a:effectLst/>
        </p:spPr>
      </p:cxnSp>
      <p:sp>
        <p:nvSpPr>
          <p:cNvPr id="576" name="Hexagon 575"/>
          <p:cNvSpPr/>
          <p:nvPr/>
        </p:nvSpPr>
        <p:spPr>
          <a:xfrm>
            <a:off x="835426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82" name="Straight Connector 581"/>
          <p:cNvCxnSpPr/>
          <p:nvPr/>
        </p:nvCxnSpPr>
        <p:spPr>
          <a:xfrm>
            <a:off x="8708137" y="1826199"/>
            <a:ext cx="32" cy="263319"/>
          </a:xfrm>
          <a:prstGeom prst="line">
            <a:avLst/>
          </a:prstGeom>
          <a:noFill/>
          <a:ln w="6350" cap="flat" cmpd="sng" algn="ctr">
            <a:solidFill>
              <a:srgbClr val="5B9BD5"/>
            </a:solidFill>
            <a:prstDash val="solid"/>
            <a:miter lim="800000"/>
          </a:ln>
          <a:effectLst/>
        </p:spPr>
      </p:cxnSp>
      <p:sp>
        <p:nvSpPr>
          <p:cNvPr id="588" name="Hexagon 587"/>
          <p:cNvSpPr/>
          <p:nvPr/>
        </p:nvSpPr>
        <p:spPr>
          <a:xfrm>
            <a:off x="8803100"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94" name="Straight Connector 593"/>
          <p:cNvCxnSpPr/>
          <p:nvPr/>
        </p:nvCxnSpPr>
        <p:spPr>
          <a:xfrm>
            <a:off x="9156971" y="1826199"/>
            <a:ext cx="32" cy="263319"/>
          </a:xfrm>
          <a:prstGeom prst="line">
            <a:avLst/>
          </a:prstGeom>
          <a:noFill/>
          <a:ln w="6350" cap="flat" cmpd="sng" algn="ctr">
            <a:solidFill>
              <a:srgbClr val="5B9BD5"/>
            </a:solidFill>
            <a:prstDash val="solid"/>
            <a:miter lim="800000"/>
          </a:ln>
          <a:effectLst/>
        </p:spPr>
      </p:cxnSp>
      <p:sp>
        <p:nvSpPr>
          <p:cNvPr id="600" name="Hexagon 599"/>
          <p:cNvSpPr/>
          <p:nvPr/>
        </p:nvSpPr>
        <p:spPr>
          <a:xfrm>
            <a:off x="924684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06" name="Straight Connector 605"/>
          <p:cNvCxnSpPr/>
          <p:nvPr/>
        </p:nvCxnSpPr>
        <p:spPr>
          <a:xfrm>
            <a:off x="9604317" y="1826199"/>
            <a:ext cx="32" cy="263319"/>
          </a:xfrm>
          <a:prstGeom prst="line">
            <a:avLst/>
          </a:prstGeom>
          <a:noFill/>
          <a:ln w="6350" cap="flat" cmpd="sng" algn="ctr">
            <a:solidFill>
              <a:srgbClr val="5B9BD5"/>
            </a:solidFill>
            <a:prstDash val="solid"/>
            <a:miter lim="800000"/>
          </a:ln>
          <a:effectLst/>
        </p:spPr>
      </p:cxnSp>
      <p:sp>
        <p:nvSpPr>
          <p:cNvPr id="612" name="Hexagon 611"/>
          <p:cNvSpPr/>
          <p:nvPr/>
        </p:nvSpPr>
        <p:spPr>
          <a:xfrm>
            <a:off x="9696842"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18" name="Straight Connector 617"/>
          <p:cNvCxnSpPr/>
          <p:nvPr/>
        </p:nvCxnSpPr>
        <p:spPr>
          <a:xfrm>
            <a:off x="10054313" y="1826199"/>
            <a:ext cx="32" cy="263319"/>
          </a:xfrm>
          <a:prstGeom prst="line">
            <a:avLst/>
          </a:prstGeom>
          <a:noFill/>
          <a:ln w="6350" cap="flat" cmpd="sng" algn="ctr">
            <a:solidFill>
              <a:srgbClr val="5B9BD5"/>
            </a:solidFill>
            <a:prstDash val="solid"/>
            <a:miter lim="800000"/>
          </a:ln>
          <a:effectLst/>
        </p:spPr>
      </p:cxnSp>
      <p:sp>
        <p:nvSpPr>
          <p:cNvPr id="624" name="Hexagon 623"/>
          <p:cNvSpPr/>
          <p:nvPr/>
        </p:nvSpPr>
        <p:spPr>
          <a:xfrm>
            <a:off x="10150913"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30" name="Straight Connector 629"/>
          <p:cNvCxnSpPr/>
          <p:nvPr/>
        </p:nvCxnSpPr>
        <p:spPr>
          <a:xfrm>
            <a:off x="10508384" y="1826199"/>
            <a:ext cx="32" cy="263319"/>
          </a:xfrm>
          <a:prstGeom prst="line">
            <a:avLst/>
          </a:prstGeom>
          <a:noFill/>
          <a:ln w="6350" cap="flat" cmpd="sng" algn="ctr">
            <a:solidFill>
              <a:srgbClr val="5B9BD5"/>
            </a:solidFill>
            <a:prstDash val="solid"/>
            <a:miter lim="800000"/>
          </a:ln>
          <a:effectLst/>
        </p:spPr>
      </p:cxnSp>
      <p:sp>
        <p:nvSpPr>
          <p:cNvPr id="636" name="Hexagon 635"/>
          <p:cNvSpPr/>
          <p:nvPr/>
        </p:nvSpPr>
        <p:spPr>
          <a:xfrm>
            <a:off x="10603347"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42" name="Straight Connector 641"/>
          <p:cNvCxnSpPr/>
          <p:nvPr/>
        </p:nvCxnSpPr>
        <p:spPr>
          <a:xfrm>
            <a:off x="10960818" y="1826199"/>
            <a:ext cx="32" cy="263319"/>
          </a:xfrm>
          <a:prstGeom prst="line">
            <a:avLst/>
          </a:prstGeom>
          <a:noFill/>
          <a:ln w="6350" cap="flat" cmpd="sng" algn="ctr">
            <a:solidFill>
              <a:srgbClr val="5B9BD5"/>
            </a:solidFill>
            <a:prstDash val="solid"/>
            <a:miter lim="800000"/>
          </a:ln>
          <a:effectLst/>
        </p:spPr>
      </p:cxnSp>
      <p:sp>
        <p:nvSpPr>
          <p:cNvPr id="648" name="Hexagon 647"/>
          <p:cNvSpPr/>
          <p:nvPr/>
        </p:nvSpPr>
        <p:spPr>
          <a:xfrm>
            <a:off x="11053344"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52" name="Straight Connector 651"/>
          <p:cNvCxnSpPr/>
          <p:nvPr/>
        </p:nvCxnSpPr>
        <p:spPr>
          <a:xfrm>
            <a:off x="11410815" y="1826199"/>
            <a:ext cx="32" cy="263319"/>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dirty="0" smtClean="0"/>
              <a:t>Microsoft Azure Service Fabric</a:t>
            </a:r>
            <a:br>
              <a:rPr lang="en-US" dirty="0" smtClean="0"/>
            </a:br>
            <a:r>
              <a:rPr lang="en-US" sz="2745" spc="-150" dirty="0" smtClean="0"/>
              <a:t>A platform for reliable, </a:t>
            </a:r>
            <a:r>
              <a:rPr lang="en-US" sz="2745" spc="-150" dirty="0" err="1" smtClean="0"/>
              <a:t>hyperscale</a:t>
            </a:r>
            <a:r>
              <a:rPr lang="en-US" sz="2745" spc="-150" dirty="0" smtClean="0"/>
              <a:t>, microservice-based applications</a:t>
            </a:r>
            <a:endParaRPr lang="en-US" sz="2745" spc="-150" dirty="0"/>
          </a:p>
        </p:txBody>
      </p:sp>
      <p:sp>
        <p:nvSpPr>
          <p:cNvPr id="370" name="Hexagon 369"/>
          <p:cNvSpPr/>
          <p:nvPr/>
        </p:nvSpPr>
        <p:spPr>
          <a:xfrm>
            <a:off x="68159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1" name="Hexagon 370"/>
          <p:cNvSpPr/>
          <p:nvPr/>
        </p:nvSpPr>
        <p:spPr>
          <a:xfrm>
            <a:off x="907992"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3" name="Hexagon 372"/>
          <p:cNvSpPr/>
          <p:nvPr/>
        </p:nvSpPr>
        <p:spPr>
          <a:xfrm>
            <a:off x="907992"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2" name="Hexagon 381"/>
          <p:cNvSpPr/>
          <p:nvPr/>
        </p:nvSpPr>
        <p:spPr>
          <a:xfrm>
            <a:off x="113159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3" name="Hexagon 382"/>
          <p:cNvSpPr/>
          <p:nvPr/>
        </p:nvSpPr>
        <p:spPr>
          <a:xfrm>
            <a:off x="135798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5" name="Hexagon 384"/>
          <p:cNvSpPr/>
          <p:nvPr/>
        </p:nvSpPr>
        <p:spPr>
          <a:xfrm>
            <a:off x="135798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4" name="Hexagon 393"/>
          <p:cNvSpPr/>
          <p:nvPr/>
        </p:nvSpPr>
        <p:spPr>
          <a:xfrm>
            <a:off x="158402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5" name="Hexagon 394"/>
          <p:cNvSpPr/>
          <p:nvPr/>
        </p:nvSpPr>
        <p:spPr>
          <a:xfrm>
            <a:off x="181042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7" name="Hexagon 396"/>
          <p:cNvSpPr/>
          <p:nvPr/>
        </p:nvSpPr>
        <p:spPr>
          <a:xfrm>
            <a:off x="181042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6" name="Hexagon 405"/>
          <p:cNvSpPr/>
          <p:nvPr/>
        </p:nvSpPr>
        <p:spPr>
          <a:xfrm>
            <a:off x="203402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7" name="Hexagon 406"/>
          <p:cNvSpPr/>
          <p:nvPr/>
        </p:nvSpPr>
        <p:spPr>
          <a:xfrm>
            <a:off x="226041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9" name="Hexagon 408"/>
          <p:cNvSpPr/>
          <p:nvPr/>
        </p:nvSpPr>
        <p:spPr>
          <a:xfrm>
            <a:off x="226041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8" name="Hexagon 417"/>
          <p:cNvSpPr/>
          <p:nvPr/>
        </p:nvSpPr>
        <p:spPr>
          <a:xfrm>
            <a:off x="248401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9" name="Hexagon 418"/>
          <p:cNvSpPr/>
          <p:nvPr/>
        </p:nvSpPr>
        <p:spPr>
          <a:xfrm>
            <a:off x="270681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1" name="Hexagon 420"/>
          <p:cNvSpPr/>
          <p:nvPr/>
        </p:nvSpPr>
        <p:spPr>
          <a:xfrm>
            <a:off x="270681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0" name="Hexagon 429"/>
          <p:cNvSpPr/>
          <p:nvPr/>
        </p:nvSpPr>
        <p:spPr>
          <a:xfrm>
            <a:off x="293041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1" name="Hexagon 430"/>
          <p:cNvSpPr/>
          <p:nvPr/>
        </p:nvSpPr>
        <p:spPr>
          <a:xfrm>
            <a:off x="315681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3" name="Hexagon 432"/>
          <p:cNvSpPr/>
          <p:nvPr/>
        </p:nvSpPr>
        <p:spPr>
          <a:xfrm>
            <a:off x="315681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2" name="Hexagon 441"/>
          <p:cNvSpPr/>
          <p:nvPr/>
        </p:nvSpPr>
        <p:spPr>
          <a:xfrm>
            <a:off x="338284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3" name="Hexagon 442"/>
          <p:cNvSpPr/>
          <p:nvPr/>
        </p:nvSpPr>
        <p:spPr>
          <a:xfrm>
            <a:off x="360924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5" name="Hexagon 444"/>
          <p:cNvSpPr/>
          <p:nvPr/>
        </p:nvSpPr>
        <p:spPr>
          <a:xfrm>
            <a:off x="360924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4" name="Hexagon 453"/>
          <p:cNvSpPr/>
          <p:nvPr/>
        </p:nvSpPr>
        <p:spPr>
          <a:xfrm>
            <a:off x="3836920"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5" name="Hexagon 454"/>
          <p:cNvSpPr/>
          <p:nvPr/>
        </p:nvSpPr>
        <p:spPr>
          <a:xfrm>
            <a:off x="4063317"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7" name="Hexagon 456"/>
          <p:cNvSpPr/>
          <p:nvPr/>
        </p:nvSpPr>
        <p:spPr>
          <a:xfrm>
            <a:off x="4063317"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6" name="Hexagon 465"/>
          <p:cNvSpPr/>
          <p:nvPr/>
        </p:nvSpPr>
        <p:spPr>
          <a:xfrm>
            <a:off x="428969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7" name="Hexagon 466"/>
          <p:cNvSpPr/>
          <p:nvPr/>
        </p:nvSpPr>
        <p:spPr>
          <a:xfrm>
            <a:off x="4516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9" name="Hexagon 468"/>
          <p:cNvSpPr/>
          <p:nvPr/>
        </p:nvSpPr>
        <p:spPr>
          <a:xfrm>
            <a:off x="4516096"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8" name="Hexagon 477"/>
          <p:cNvSpPr/>
          <p:nvPr/>
        </p:nvSpPr>
        <p:spPr>
          <a:xfrm>
            <a:off x="4739696"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9" name="Hexagon 478"/>
          <p:cNvSpPr/>
          <p:nvPr/>
        </p:nvSpPr>
        <p:spPr>
          <a:xfrm>
            <a:off x="4966093"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1" name="Hexagon 480"/>
          <p:cNvSpPr/>
          <p:nvPr/>
        </p:nvSpPr>
        <p:spPr>
          <a:xfrm>
            <a:off x="4966093"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0" name="Hexagon 489"/>
          <p:cNvSpPr/>
          <p:nvPr/>
        </p:nvSpPr>
        <p:spPr>
          <a:xfrm>
            <a:off x="519212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1" name="Hexagon 490"/>
          <p:cNvSpPr/>
          <p:nvPr/>
        </p:nvSpPr>
        <p:spPr>
          <a:xfrm>
            <a:off x="5418527"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3" name="Hexagon 492"/>
          <p:cNvSpPr/>
          <p:nvPr/>
        </p:nvSpPr>
        <p:spPr>
          <a:xfrm>
            <a:off x="5418527"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2" name="Hexagon 501"/>
          <p:cNvSpPr/>
          <p:nvPr/>
        </p:nvSpPr>
        <p:spPr>
          <a:xfrm>
            <a:off x="5642600" y="156249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3" name="Hexagon 502"/>
          <p:cNvSpPr/>
          <p:nvPr/>
        </p:nvSpPr>
        <p:spPr>
          <a:xfrm>
            <a:off x="5868998"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5" name="Hexagon 504"/>
          <p:cNvSpPr/>
          <p:nvPr/>
        </p:nvSpPr>
        <p:spPr>
          <a:xfrm>
            <a:off x="5868998"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4" name="Hexagon 513"/>
          <p:cNvSpPr/>
          <p:nvPr/>
        </p:nvSpPr>
        <p:spPr>
          <a:xfrm>
            <a:off x="6092597"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5" name="Hexagon 514"/>
          <p:cNvSpPr/>
          <p:nvPr/>
        </p:nvSpPr>
        <p:spPr>
          <a:xfrm>
            <a:off x="6318994"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7" name="Hexagon 516"/>
          <p:cNvSpPr/>
          <p:nvPr/>
        </p:nvSpPr>
        <p:spPr>
          <a:xfrm>
            <a:off x="6318994"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6" name="Hexagon 525"/>
          <p:cNvSpPr/>
          <p:nvPr/>
        </p:nvSpPr>
        <p:spPr>
          <a:xfrm>
            <a:off x="654666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7" name="Hexagon 526"/>
          <p:cNvSpPr/>
          <p:nvPr/>
        </p:nvSpPr>
        <p:spPr>
          <a:xfrm>
            <a:off x="6773065"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9" name="Hexagon 528"/>
          <p:cNvSpPr/>
          <p:nvPr/>
        </p:nvSpPr>
        <p:spPr>
          <a:xfrm>
            <a:off x="6773065"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8" name="Hexagon 537"/>
          <p:cNvSpPr/>
          <p:nvPr/>
        </p:nvSpPr>
        <p:spPr>
          <a:xfrm>
            <a:off x="6999102"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9" name="Hexagon 538"/>
          <p:cNvSpPr/>
          <p:nvPr/>
        </p:nvSpPr>
        <p:spPr>
          <a:xfrm>
            <a:off x="7225499"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1" name="Hexagon 540"/>
          <p:cNvSpPr/>
          <p:nvPr/>
        </p:nvSpPr>
        <p:spPr>
          <a:xfrm>
            <a:off x="7225499"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0" name="Hexagon 549"/>
          <p:cNvSpPr/>
          <p:nvPr/>
        </p:nvSpPr>
        <p:spPr>
          <a:xfrm>
            <a:off x="745269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1" name="Hexagon 550"/>
          <p:cNvSpPr/>
          <p:nvPr/>
        </p:nvSpPr>
        <p:spPr>
          <a:xfrm>
            <a:off x="7679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3" name="Hexagon 552"/>
          <p:cNvSpPr/>
          <p:nvPr/>
        </p:nvSpPr>
        <p:spPr>
          <a:xfrm>
            <a:off x="7679096"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2" name="Hexagon 561"/>
          <p:cNvSpPr/>
          <p:nvPr/>
        </p:nvSpPr>
        <p:spPr>
          <a:xfrm>
            <a:off x="7904269"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3" name="Hexagon 562"/>
          <p:cNvSpPr/>
          <p:nvPr/>
        </p:nvSpPr>
        <p:spPr>
          <a:xfrm>
            <a:off x="813066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813066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835426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857706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857706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8803100"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902589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902589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924684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947324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947324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9696842"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9923240"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9923240"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10150913"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1037731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1037731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0603347"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Hexagon 634"/>
          <p:cNvSpPr/>
          <p:nvPr/>
        </p:nvSpPr>
        <p:spPr>
          <a:xfrm>
            <a:off x="10829744"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7" name="Hexagon 636"/>
          <p:cNvSpPr/>
          <p:nvPr/>
        </p:nvSpPr>
        <p:spPr>
          <a:xfrm>
            <a:off x="10829744"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6" name="Hexagon 645"/>
          <p:cNvSpPr/>
          <p:nvPr/>
        </p:nvSpPr>
        <p:spPr>
          <a:xfrm>
            <a:off x="11053344"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7" name="Hexagon 646"/>
          <p:cNvSpPr/>
          <p:nvPr/>
        </p:nvSpPr>
        <p:spPr>
          <a:xfrm>
            <a:off x="1127974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9" name="Hexagon 648"/>
          <p:cNvSpPr/>
          <p:nvPr/>
        </p:nvSpPr>
        <p:spPr>
          <a:xfrm>
            <a:off x="1127974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5" name="Hexagon 654"/>
          <p:cNvSpPr/>
          <p:nvPr/>
        </p:nvSpPr>
        <p:spPr>
          <a:xfrm>
            <a:off x="68095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6" name="Hexagon 655"/>
          <p:cNvSpPr/>
          <p:nvPr/>
        </p:nvSpPr>
        <p:spPr>
          <a:xfrm>
            <a:off x="113094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7" name="Hexagon 656"/>
          <p:cNvSpPr/>
          <p:nvPr/>
        </p:nvSpPr>
        <p:spPr>
          <a:xfrm>
            <a:off x="158338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8" name="Hexagon 657"/>
          <p:cNvSpPr/>
          <p:nvPr/>
        </p:nvSpPr>
        <p:spPr>
          <a:xfrm>
            <a:off x="203337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9" name="Hexagon 658"/>
          <p:cNvSpPr/>
          <p:nvPr/>
        </p:nvSpPr>
        <p:spPr>
          <a:xfrm>
            <a:off x="2486975"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0" name="Hexagon 659"/>
          <p:cNvSpPr/>
          <p:nvPr/>
        </p:nvSpPr>
        <p:spPr>
          <a:xfrm>
            <a:off x="293337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1" name="Hexagon 660"/>
          <p:cNvSpPr/>
          <p:nvPr/>
        </p:nvSpPr>
        <p:spPr>
          <a:xfrm>
            <a:off x="3382206"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2" name="Hexagon 661"/>
          <p:cNvSpPr/>
          <p:nvPr/>
        </p:nvSpPr>
        <p:spPr>
          <a:xfrm>
            <a:off x="3841014"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3" name="Hexagon 662"/>
          <p:cNvSpPr/>
          <p:nvPr/>
        </p:nvSpPr>
        <p:spPr>
          <a:xfrm>
            <a:off x="429379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4" name="Hexagon 663"/>
          <p:cNvSpPr/>
          <p:nvPr/>
        </p:nvSpPr>
        <p:spPr>
          <a:xfrm>
            <a:off x="474379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5" name="Hexagon 664"/>
          <p:cNvSpPr/>
          <p:nvPr/>
        </p:nvSpPr>
        <p:spPr>
          <a:xfrm>
            <a:off x="519622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6" name="Hexagon 665"/>
          <p:cNvSpPr/>
          <p:nvPr/>
        </p:nvSpPr>
        <p:spPr>
          <a:xfrm>
            <a:off x="564622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7" name="Hexagon 666"/>
          <p:cNvSpPr/>
          <p:nvPr/>
        </p:nvSpPr>
        <p:spPr>
          <a:xfrm>
            <a:off x="6096217"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8" name="Hexagon 667"/>
          <p:cNvSpPr/>
          <p:nvPr/>
        </p:nvSpPr>
        <p:spPr>
          <a:xfrm>
            <a:off x="654905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9" name="Hexagon 668"/>
          <p:cNvSpPr/>
          <p:nvPr/>
        </p:nvSpPr>
        <p:spPr>
          <a:xfrm>
            <a:off x="7001484"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0" name="Hexagon 669"/>
          <p:cNvSpPr/>
          <p:nvPr/>
        </p:nvSpPr>
        <p:spPr>
          <a:xfrm>
            <a:off x="7451481"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1" name="Hexagon 670"/>
          <p:cNvSpPr/>
          <p:nvPr/>
        </p:nvSpPr>
        <p:spPr>
          <a:xfrm>
            <a:off x="790665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2" name="Hexagon 671"/>
          <p:cNvSpPr/>
          <p:nvPr/>
        </p:nvSpPr>
        <p:spPr>
          <a:xfrm>
            <a:off x="835711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3" name="Hexagon 672"/>
          <p:cNvSpPr/>
          <p:nvPr/>
        </p:nvSpPr>
        <p:spPr>
          <a:xfrm>
            <a:off x="880158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4" name="Hexagon 673"/>
          <p:cNvSpPr/>
          <p:nvPr/>
        </p:nvSpPr>
        <p:spPr>
          <a:xfrm>
            <a:off x="925157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5" name="Hexagon 674"/>
          <p:cNvSpPr/>
          <p:nvPr/>
        </p:nvSpPr>
        <p:spPr>
          <a:xfrm>
            <a:off x="9702887"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6" name="Hexagon 675"/>
          <p:cNvSpPr/>
          <p:nvPr/>
        </p:nvSpPr>
        <p:spPr>
          <a:xfrm>
            <a:off x="1015572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7" name="Hexagon 676"/>
          <p:cNvSpPr/>
          <p:nvPr/>
        </p:nvSpPr>
        <p:spPr>
          <a:xfrm>
            <a:off x="10604555"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8" name="Hexagon 677"/>
          <p:cNvSpPr/>
          <p:nvPr/>
        </p:nvSpPr>
        <p:spPr>
          <a:xfrm>
            <a:off x="1105738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9" name="Rectangle 678"/>
          <p:cNvSpPr/>
          <p:nvPr/>
        </p:nvSpPr>
        <p:spPr>
          <a:xfrm>
            <a:off x="66470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693" name="TextBox 692"/>
          <p:cNvSpPr txBox="1"/>
          <p:nvPr/>
        </p:nvSpPr>
        <p:spPr>
          <a:xfrm>
            <a:off x="5077107" y="1607947"/>
            <a:ext cx="2729494" cy="512935"/>
          </a:xfrm>
          <a:prstGeom prst="rect">
            <a:avLst/>
          </a:prstGeom>
          <a:noFill/>
        </p:spPr>
        <p:txBody>
          <a:bodyPr wrap="square" rtlCol="0">
            <a:spAutoFit/>
          </a:bodyPr>
          <a:lstStyle/>
          <a:p>
            <a:pPr defTabSz="896386"/>
            <a:r>
              <a:rPr lang="en-US" sz="2745" dirty="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4707" y="2410309"/>
            <a:ext cx="10884543" cy="4131945"/>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352" name="Rectangle 351"/>
          <p:cNvSpPr/>
          <p:nvPr/>
        </p:nvSpPr>
        <p:spPr bwMode="auto">
          <a:xfrm>
            <a:off x="2860625"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Communication</a:t>
            </a:r>
          </a:p>
        </p:txBody>
      </p:sp>
      <p:sp>
        <p:nvSpPr>
          <p:cNvPr id="353" name="Rectangle 352"/>
          <p:cNvSpPr/>
          <p:nvPr/>
        </p:nvSpPr>
        <p:spPr bwMode="auto">
          <a:xfrm>
            <a:off x="741367" y="3238483"/>
            <a:ext cx="2024219"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Management</a:t>
            </a:r>
          </a:p>
        </p:txBody>
      </p:sp>
      <p:sp>
        <p:nvSpPr>
          <p:cNvPr id="354" name="Rectangle 353"/>
          <p:cNvSpPr/>
          <p:nvPr/>
        </p:nvSpPr>
        <p:spPr bwMode="auto">
          <a:xfrm>
            <a:off x="5056541" y="3244189"/>
            <a:ext cx="2100878" cy="12119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Reliability</a:t>
            </a:r>
          </a:p>
        </p:txBody>
      </p:sp>
      <p:sp>
        <p:nvSpPr>
          <p:cNvPr id="355" name="Rectangle 354"/>
          <p:cNvSpPr/>
          <p:nvPr/>
        </p:nvSpPr>
        <p:spPr bwMode="auto">
          <a:xfrm>
            <a:off x="7252457" y="3245483"/>
            <a:ext cx="2100878" cy="12106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Hosting</a:t>
            </a: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Subsystem</a:t>
            </a:r>
          </a:p>
        </p:txBody>
      </p:sp>
      <p:sp>
        <p:nvSpPr>
          <p:cNvPr id="359" name="Rectangle 358"/>
          <p:cNvSpPr/>
          <p:nvPr/>
        </p:nvSpPr>
        <p:spPr bwMode="auto">
          <a:xfrm>
            <a:off x="9448374" y="3238483"/>
            <a:ext cx="2034338" cy="31766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Testability</a:t>
            </a:r>
          </a:p>
        </p:txBody>
      </p:sp>
      <p:sp>
        <p:nvSpPr>
          <p:cNvPr id="681" name="Rectangle 680"/>
          <p:cNvSpPr/>
          <p:nvPr/>
        </p:nvSpPr>
        <p:spPr bwMode="auto">
          <a:xfrm>
            <a:off x="2860623" y="4530874"/>
            <a:ext cx="6492713"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Federation </a:t>
            </a:r>
          </a:p>
        </p:txBody>
      </p:sp>
      <p:sp>
        <p:nvSpPr>
          <p:cNvPr id="683" name="Rectangle 682"/>
          <p:cNvSpPr/>
          <p:nvPr/>
        </p:nvSpPr>
        <p:spPr bwMode="auto">
          <a:xfrm>
            <a:off x="2860623" y="5492266"/>
            <a:ext cx="6482902" cy="9229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Transport</a:t>
            </a:r>
          </a:p>
        </p:txBody>
      </p:sp>
      <p:sp>
        <p:nvSpPr>
          <p:cNvPr id="707" name="Freeform 17"/>
          <p:cNvSpPr>
            <a:spLocks noChangeAspect="1" noEditPoints="1"/>
          </p:cNvSpPr>
          <p:nvPr/>
        </p:nvSpPr>
        <p:spPr bwMode="black">
          <a:xfrm>
            <a:off x="3816958" y="3357208"/>
            <a:ext cx="289472" cy="28980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08" name="Freeform 15"/>
          <p:cNvSpPr>
            <a:spLocks noChangeAspect="1" noEditPoints="1"/>
          </p:cNvSpPr>
          <p:nvPr/>
        </p:nvSpPr>
        <p:spPr bwMode="black">
          <a:xfrm>
            <a:off x="8130667" y="3344369"/>
            <a:ext cx="276690" cy="277008"/>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710" name="Group 709"/>
          <p:cNvGrpSpPr/>
          <p:nvPr/>
        </p:nvGrpSpPr>
        <p:grpSpPr>
          <a:xfrm>
            <a:off x="5959792" y="4594454"/>
            <a:ext cx="291896" cy="293228"/>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21" name="Freeform 9"/>
          <p:cNvSpPr>
            <a:spLocks noChangeAspect="1" noEditPoints="1"/>
          </p:cNvSpPr>
          <p:nvPr/>
        </p:nvSpPr>
        <p:spPr bwMode="black">
          <a:xfrm>
            <a:off x="1624414" y="3363669"/>
            <a:ext cx="316081" cy="2562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722"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23" name="Rectangle 722"/>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724"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25" name="Freeform 115"/>
          <p:cNvSpPr>
            <a:spLocks noChangeAspect="1" noEditPoints="1"/>
          </p:cNvSpPr>
          <p:nvPr/>
        </p:nvSpPr>
        <p:spPr bwMode="black">
          <a:xfrm>
            <a:off x="10371682" y="3343655"/>
            <a:ext cx="273402" cy="268520"/>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801" name="Right Arrow 800"/>
          <p:cNvSpPr/>
          <p:nvPr/>
        </p:nvSpPr>
        <p:spPr>
          <a:xfrm rot="5400000">
            <a:off x="1916765" y="3170975"/>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2" name="Right Arrow 801"/>
          <p:cNvSpPr/>
          <p:nvPr/>
        </p:nvSpPr>
        <p:spPr>
          <a:xfrm rot="5400000">
            <a:off x="6013012" y="3150267"/>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3" name="Right Arrow 802"/>
          <p:cNvSpPr/>
          <p:nvPr/>
        </p:nvSpPr>
        <p:spPr>
          <a:xfrm rot="5400000">
            <a:off x="10045193" y="3158962"/>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grpSp>
        <p:nvGrpSpPr>
          <p:cNvPr id="804" name="Group 803"/>
          <p:cNvGrpSpPr/>
          <p:nvPr/>
        </p:nvGrpSpPr>
        <p:grpSpPr>
          <a:xfrm>
            <a:off x="923306" y="3768324"/>
            <a:ext cx="2501819" cy="2016718"/>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a:t>
              </a:r>
              <a:r>
                <a:rPr lang="en-US" sz="2353" kern="0" dirty="0">
                  <a:solidFill>
                    <a:srgbClr val="FFFFFF"/>
                  </a:solidFill>
                  <a:latin typeface="Segoe UI Light"/>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966" y="3768324"/>
            <a:ext cx="2501819" cy="2051154"/>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8964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815" name="TextBox 814"/>
          <p:cNvSpPr txBox="1"/>
          <p:nvPr/>
        </p:nvSpPr>
        <p:spPr>
          <a:xfrm>
            <a:off x="5159097" y="2234756"/>
            <a:ext cx="2271728" cy="512935"/>
          </a:xfrm>
          <a:prstGeom prst="rect">
            <a:avLst/>
          </a:prstGeom>
          <a:noFill/>
        </p:spPr>
        <p:txBody>
          <a:bodyPr wrap="square" rtlCol="0">
            <a:spAutoFit/>
          </a:bodyPr>
          <a:lstStyle/>
          <a:p>
            <a:pPr defTabSz="896386"/>
            <a:r>
              <a:rPr lang="en-US" sz="2745" b="1" dirty="0">
                <a:solidFill>
                  <a:srgbClr val="FFFFFF"/>
                </a:solidFill>
                <a:latin typeface="Segoe UI Light"/>
              </a:rPr>
              <a:t>Service Fabric</a:t>
            </a:r>
          </a:p>
        </p:txBody>
      </p:sp>
      <p:grpSp>
        <p:nvGrpSpPr>
          <p:cNvPr id="816" name="Group 815"/>
          <p:cNvGrpSpPr/>
          <p:nvPr/>
        </p:nvGrpSpPr>
        <p:grpSpPr>
          <a:xfrm>
            <a:off x="3801747" y="3502302"/>
            <a:ext cx="4761422" cy="2765376"/>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Private Clouds</a:t>
                </a:r>
                <a:endParaRPr lang="en-US" sz="1372" kern="0" dirty="0">
                  <a:solidFill>
                    <a:srgbClr val="FFFFFF"/>
                  </a:solidFill>
                  <a:latin typeface="Segoe UI Light"/>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grpSp>
      </p:grpSp>
      <p:sp>
        <p:nvSpPr>
          <p:cNvPr id="822" name="TextBox 821"/>
          <p:cNvSpPr txBox="1"/>
          <p:nvPr/>
        </p:nvSpPr>
        <p:spPr>
          <a:xfrm>
            <a:off x="772054" y="2355431"/>
            <a:ext cx="1204105" cy="271554"/>
          </a:xfrm>
          <a:prstGeom prst="rect">
            <a:avLst/>
          </a:prstGeom>
          <a:noFill/>
        </p:spPr>
        <p:txBody>
          <a:bodyPr wrap="square" rtlCol="0">
            <a:spAutoFit/>
          </a:bodyPr>
          <a:lstStyle/>
          <a:p>
            <a:pPr defTabSz="896386"/>
            <a:r>
              <a:rPr lang="en-US" sz="1176" b="1" dirty="0">
                <a:solidFill>
                  <a:srgbClr val="FFFFFF"/>
                </a:solidFill>
                <a:latin typeface="Segoe UI Light"/>
              </a:rPr>
              <a:t>High Availability</a:t>
            </a:r>
          </a:p>
        </p:txBody>
      </p:sp>
      <p:sp>
        <p:nvSpPr>
          <p:cNvPr id="823" name="TextBox 822"/>
          <p:cNvSpPr txBox="1"/>
          <p:nvPr/>
        </p:nvSpPr>
        <p:spPr>
          <a:xfrm>
            <a:off x="2196486" y="2955200"/>
            <a:ext cx="1160098" cy="271554"/>
          </a:xfrm>
          <a:prstGeom prst="rect">
            <a:avLst/>
          </a:prstGeom>
          <a:noFill/>
        </p:spPr>
        <p:txBody>
          <a:bodyPr wrap="square" rtlCol="0">
            <a:spAutoFit/>
          </a:bodyPr>
          <a:lstStyle/>
          <a:p>
            <a:pPr defTabSz="896386"/>
            <a:r>
              <a:rPr lang="en-US" sz="1176" b="1" dirty="0">
                <a:solidFill>
                  <a:srgbClr val="FFFFFF"/>
                </a:solidFill>
                <a:latin typeface="Segoe UI Light"/>
              </a:rPr>
              <a:t>Hyper-Scale</a:t>
            </a:r>
          </a:p>
        </p:txBody>
      </p:sp>
      <p:sp>
        <p:nvSpPr>
          <p:cNvPr id="824" name="TextBox 823"/>
          <p:cNvSpPr txBox="1"/>
          <p:nvPr/>
        </p:nvSpPr>
        <p:spPr>
          <a:xfrm>
            <a:off x="2148671" y="2391097"/>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Hybrid Operations</a:t>
            </a:r>
          </a:p>
        </p:txBody>
      </p:sp>
      <p:sp>
        <p:nvSpPr>
          <p:cNvPr id="825" name="TextBox 824"/>
          <p:cNvSpPr txBox="1"/>
          <p:nvPr/>
        </p:nvSpPr>
        <p:spPr>
          <a:xfrm>
            <a:off x="2698037" y="2697187"/>
            <a:ext cx="1053656" cy="271554"/>
          </a:xfrm>
          <a:prstGeom prst="rect">
            <a:avLst/>
          </a:prstGeom>
          <a:noFill/>
        </p:spPr>
        <p:txBody>
          <a:bodyPr wrap="square" rtlCol="0">
            <a:spAutoFit/>
          </a:bodyPr>
          <a:lstStyle/>
          <a:p>
            <a:pPr defTabSz="896386"/>
            <a:r>
              <a:rPr lang="en-US" sz="1176" b="1" dirty="0">
                <a:solidFill>
                  <a:srgbClr val="FFFFFF"/>
                </a:solidFill>
                <a:latin typeface="Segoe UI Light"/>
              </a:rPr>
              <a:t>High Density</a:t>
            </a:r>
          </a:p>
        </p:txBody>
      </p:sp>
      <p:sp>
        <p:nvSpPr>
          <p:cNvPr id="826" name="TextBox 825"/>
          <p:cNvSpPr txBox="1"/>
          <p:nvPr/>
        </p:nvSpPr>
        <p:spPr>
          <a:xfrm>
            <a:off x="4061559" y="2654925"/>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Rolling Upgrades</a:t>
            </a:r>
          </a:p>
        </p:txBody>
      </p:sp>
      <p:sp>
        <p:nvSpPr>
          <p:cNvPr id="827" name="TextBox 826"/>
          <p:cNvSpPr txBox="1"/>
          <p:nvPr/>
        </p:nvSpPr>
        <p:spPr>
          <a:xfrm>
            <a:off x="5397427" y="2914885"/>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Stateful services</a:t>
            </a:r>
          </a:p>
        </p:txBody>
      </p:sp>
      <p:sp>
        <p:nvSpPr>
          <p:cNvPr id="828" name="TextBox 827"/>
          <p:cNvSpPr txBox="1"/>
          <p:nvPr/>
        </p:nvSpPr>
        <p:spPr>
          <a:xfrm>
            <a:off x="5890209" y="2685362"/>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Low Latency</a:t>
            </a:r>
          </a:p>
        </p:txBody>
      </p:sp>
      <p:sp>
        <p:nvSpPr>
          <p:cNvPr id="829" name="TextBox 828"/>
          <p:cNvSpPr txBox="1"/>
          <p:nvPr/>
        </p:nvSpPr>
        <p:spPr>
          <a:xfrm>
            <a:off x="7646239" y="2779180"/>
            <a:ext cx="1312906" cy="452590"/>
          </a:xfrm>
          <a:prstGeom prst="rect">
            <a:avLst/>
          </a:prstGeom>
          <a:noFill/>
        </p:spPr>
        <p:txBody>
          <a:bodyPr wrap="square" rtlCol="0">
            <a:spAutoFit/>
          </a:bodyPr>
          <a:lstStyle/>
          <a:p>
            <a:pPr algn="ctr" defTabSz="896386"/>
            <a:r>
              <a:rPr lang="en-US" sz="1176" b="1" dirty="0">
                <a:solidFill>
                  <a:srgbClr val="FFFFFF"/>
                </a:solidFill>
                <a:latin typeface="Segoe UI Light"/>
              </a:rPr>
              <a:t>Fast startup &amp; shutdown</a:t>
            </a:r>
          </a:p>
        </p:txBody>
      </p:sp>
      <p:sp>
        <p:nvSpPr>
          <p:cNvPr id="830" name="TextBox 829"/>
          <p:cNvSpPr txBox="1"/>
          <p:nvPr/>
        </p:nvSpPr>
        <p:spPr>
          <a:xfrm>
            <a:off x="8581450" y="2273390"/>
            <a:ext cx="1707687" cy="452590"/>
          </a:xfrm>
          <a:prstGeom prst="rect">
            <a:avLst/>
          </a:prstGeom>
          <a:noFill/>
        </p:spPr>
        <p:txBody>
          <a:bodyPr wrap="square" rtlCol="0">
            <a:spAutoFit/>
          </a:bodyPr>
          <a:lstStyle/>
          <a:p>
            <a:pPr defTabSz="896386"/>
            <a:r>
              <a:rPr lang="en-US" sz="1176" b="1" dirty="0">
                <a:solidFill>
                  <a:srgbClr val="FFFFFF"/>
                </a:solidFill>
                <a:latin typeface="Segoe UI Light"/>
              </a:rPr>
              <a:t>Container Orchestration &amp; lifecycle management</a:t>
            </a:r>
          </a:p>
        </p:txBody>
      </p:sp>
      <p:sp>
        <p:nvSpPr>
          <p:cNvPr id="831" name="TextBox 830"/>
          <p:cNvSpPr txBox="1"/>
          <p:nvPr/>
        </p:nvSpPr>
        <p:spPr>
          <a:xfrm>
            <a:off x="10032325" y="2735887"/>
            <a:ext cx="1526624" cy="454227"/>
          </a:xfrm>
          <a:prstGeom prst="rect">
            <a:avLst/>
          </a:prstGeom>
          <a:noFill/>
        </p:spPr>
        <p:txBody>
          <a:bodyPr wrap="square" rtlCol="0">
            <a:spAutoFit/>
          </a:bodyPr>
          <a:lstStyle/>
          <a:p>
            <a:pPr algn="ctr" defTabSz="896386"/>
            <a:r>
              <a:rPr lang="en-US" sz="1176" b="1" dirty="0">
                <a:solidFill>
                  <a:srgbClr val="FFFFFF"/>
                </a:solidFill>
                <a:latin typeface="Segoe UI Light"/>
              </a:rPr>
              <a:t>Replication &amp; Failover</a:t>
            </a:r>
          </a:p>
        </p:txBody>
      </p:sp>
      <p:sp>
        <p:nvSpPr>
          <p:cNvPr id="832" name="TextBox 831"/>
          <p:cNvSpPr txBox="1"/>
          <p:nvPr/>
        </p:nvSpPr>
        <p:spPr>
          <a:xfrm>
            <a:off x="846315" y="2618151"/>
            <a:ext cx="1160098" cy="633625"/>
          </a:xfrm>
          <a:prstGeom prst="rect">
            <a:avLst/>
          </a:prstGeom>
          <a:noFill/>
        </p:spPr>
        <p:txBody>
          <a:bodyPr wrap="square" rtlCol="0">
            <a:spAutoFit/>
          </a:bodyPr>
          <a:lstStyle/>
          <a:p>
            <a:pPr algn="ctr" defTabSz="896386"/>
            <a:r>
              <a:rPr lang="en-US" sz="1176" b="1" dirty="0">
                <a:solidFill>
                  <a:srgbClr val="FFFFFF"/>
                </a:solidFill>
                <a:latin typeface="Segoe UI Light"/>
              </a:rPr>
              <a:t>Simple programming models</a:t>
            </a:r>
          </a:p>
        </p:txBody>
      </p:sp>
      <p:sp>
        <p:nvSpPr>
          <p:cNvPr id="833" name="TextBox 832"/>
          <p:cNvSpPr txBox="1"/>
          <p:nvPr/>
        </p:nvSpPr>
        <p:spPr>
          <a:xfrm>
            <a:off x="8959146" y="2839733"/>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Load balancing</a:t>
            </a:r>
          </a:p>
        </p:txBody>
      </p:sp>
      <p:sp>
        <p:nvSpPr>
          <p:cNvPr id="834" name="TextBox 833"/>
          <p:cNvSpPr txBox="1"/>
          <p:nvPr/>
        </p:nvSpPr>
        <p:spPr>
          <a:xfrm>
            <a:off x="10397063" y="2389688"/>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Self-healing</a:t>
            </a:r>
          </a:p>
        </p:txBody>
      </p:sp>
      <p:sp>
        <p:nvSpPr>
          <p:cNvPr id="835" name="TextBox 834"/>
          <p:cNvSpPr txBox="1"/>
          <p:nvPr/>
        </p:nvSpPr>
        <p:spPr>
          <a:xfrm>
            <a:off x="3652076" y="2352527"/>
            <a:ext cx="1332950" cy="271554"/>
          </a:xfrm>
          <a:prstGeom prst="rect">
            <a:avLst/>
          </a:prstGeom>
          <a:noFill/>
        </p:spPr>
        <p:txBody>
          <a:bodyPr wrap="square" rtlCol="0">
            <a:spAutoFit/>
          </a:bodyPr>
          <a:lstStyle/>
          <a:p>
            <a:pPr defTabSz="896386"/>
            <a:r>
              <a:rPr lang="en-US" sz="1176" b="1" dirty="0">
                <a:solidFill>
                  <a:srgbClr val="FFFFFF"/>
                </a:solidFill>
                <a:latin typeface="Segoe UI Light"/>
              </a:rPr>
              <a:t>Data Partitioning</a:t>
            </a:r>
          </a:p>
        </p:txBody>
      </p:sp>
      <p:sp>
        <p:nvSpPr>
          <p:cNvPr id="836" name="TextBox 835"/>
          <p:cNvSpPr txBox="1"/>
          <p:nvPr/>
        </p:nvSpPr>
        <p:spPr>
          <a:xfrm>
            <a:off x="3706349" y="2960730"/>
            <a:ext cx="1508221" cy="271554"/>
          </a:xfrm>
          <a:prstGeom prst="rect">
            <a:avLst/>
          </a:prstGeom>
          <a:noFill/>
        </p:spPr>
        <p:txBody>
          <a:bodyPr wrap="square" rtlCol="0">
            <a:spAutoFit/>
          </a:bodyPr>
          <a:lstStyle/>
          <a:p>
            <a:pPr defTabSz="896386"/>
            <a:r>
              <a:rPr lang="en-US" sz="1176" b="1" dirty="0">
                <a:solidFill>
                  <a:srgbClr val="FFFFFF"/>
                </a:solidFill>
                <a:latin typeface="Segoe UI Light"/>
              </a:rPr>
              <a:t>Automated Rollback</a:t>
            </a:r>
          </a:p>
        </p:txBody>
      </p:sp>
      <p:sp>
        <p:nvSpPr>
          <p:cNvPr id="837" name="TextBox 836"/>
          <p:cNvSpPr txBox="1"/>
          <p:nvPr/>
        </p:nvSpPr>
        <p:spPr>
          <a:xfrm>
            <a:off x="7381765" y="2292875"/>
            <a:ext cx="1312906" cy="454227"/>
          </a:xfrm>
          <a:prstGeom prst="rect">
            <a:avLst/>
          </a:prstGeom>
          <a:noFill/>
        </p:spPr>
        <p:txBody>
          <a:bodyPr wrap="square" rtlCol="0">
            <a:spAutoFit/>
          </a:bodyPr>
          <a:lstStyle/>
          <a:p>
            <a:pPr algn="ctr" defTabSz="896386"/>
            <a:r>
              <a:rPr lang="en-US" sz="1176" b="1" dirty="0">
                <a:solidFill>
                  <a:srgbClr val="FFFFFF"/>
                </a:solidFill>
                <a:latin typeface="Segoe UI Light"/>
              </a:rPr>
              <a:t>Health Monitoring</a:t>
            </a:r>
          </a:p>
        </p:txBody>
      </p:sp>
      <p:sp>
        <p:nvSpPr>
          <p:cNvPr id="838" name="TextBox 837"/>
          <p:cNvSpPr txBox="1"/>
          <p:nvPr/>
        </p:nvSpPr>
        <p:spPr>
          <a:xfrm>
            <a:off x="6901142" y="2697187"/>
            <a:ext cx="1332950" cy="452590"/>
          </a:xfrm>
          <a:prstGeom prst="rect">
            <a:avLst/>
          </a:prstGeom>
          <a:noFill/>
        </p:spPr>
        <p:txBody>
          <a:bodyPr wrap="square" rtlCol="0">
            <a:spAutoFit/>
          </a:bodyPr>
          <a:lstStyle/>
          <a:p>
            <a:pPr defTabSz="896386"/>
            <a:r>
              <a:rPr lang="en-US" sz="1176" b="1" dirty="0">
                <a:solidFill>
                  <a:srgbClr val="FFFFFF"/>
                </a:solidFill>
                <a:latin typeface="Segoe UI Light"/>
              </a:rPr>
              <a:t>Placement Constraints</a:t>
            </a:r>
          </a:p>
        </p:txBody>
      </p:sp>
      <p:sp>
        <p:nvSpPr>
          <p:cNvPr id="682" name="Freeform 681"/>
          <p:cNvSpPr>
            <a:spLocks noChangeAspect="1"/>
          </p:cNvSpPr>
          <p:nvPr/>
        </p:nvSpPr>
        <p:spPr bwMode="black">
          <a:xfrm>
            <a:off x="5999290" y="3363669"/>
            <a:ext cx="227805" cy="228759"/>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1609705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Battle-hardened for over 5 years</a:t>
            </a:r>
            <a:endParaRPr lang="en-US" dirty="0"/>
          </a:p>
        </p:txBody>
      </p:sp>
      <p:pic>
        <p:nvPicPr>
          <p:cNvPr id="11" name="Picture 10"/>
          <p:cNvPicPr>
            <a:picLocks noChangeAspect="1"/>
          </p:cNvPicPr>
          <p:nvPr/>
        </p:nvPicPr>
        <p:blipFill>
          <a:blip r:embed="rId3"/>
          <a:stretch>
            <a:fillRect/>
          </a:stretch>
        </p:blipFill>
        <p:spPr>
          <a:xfrm>
            <a:off x="8038254" y="5221850"/>
            <a:ext cx="4116673" cy="1540146"/>
          </a:xfrm>
          <a:prstGeom prst="rect">
            <a:avLst/>
          </a:prstGeom>
        </p:spPr>
      </p:pic>
      <p:sp>
        <p:nvSpPr>
          <p:cNvPr id="2" name="Hexagon 1"/>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Intune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26" name="Hexagon 2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27" name="Hexagon 26"/>
          <p:cNvSpPr/>
          <p:nvPr/>
        </p:nvSpPr>
        <p:spPr bwMode="auto">
          <a:xfrm>
            <a:off x="5602901" y="3452530"/>
            <a:ext cx="2955208" cy="2495576"/>
          </a:xfrm>
          <a:prstGeom prst="hexagon">
            <a:avLst/>
          </a:prstGeom>
          <a:solidFill>
            <a:srgbClr val="04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Bing Cortana</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500m </a:t>
            </a:r>
            <a:r>
              <a:rPr lang="en-US" sz="2353" dirty="0" err="1">
                <a:gradFill>
                  <a:gsLst>
                    <a:gs pos="0">
                      <a:srgbClr val="FFFFFF"/>
                    </a:gs>
                    <a:gs pos="100000">
                      <a:srgbClr val="FFFFFF"/>
                    </a:gs>
                  </a:gsLst>
                  <a:lin ang="5400000" scaled="0"/>
                </a:gradFill>
                <a:ea typeface="Segoe UI" pitchFamily="34" charset="0"/>
                <a:cs typeface="Segoe UI" pitchFamily="34" charset="0"/>
              </a:rPr>
              <a:t>evals</a:t>
            </a:r>
            <a:r>
              <a:rPr lang="en-US" sz="2353"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8805359" y="395247"/>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8729127" y="3110403"/>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Event Hubs</a:t>
            </a:r>
          </a:p>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20bn events/day</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5029200" y="6057338"/>
            <a:ext cx="2895600" cy="646331"/>
          </a:xfrm>
          <a:prstGeom prst="rect">
            <a:avLst/>
          </a:prstGeom>
          <a:solidFill>
            <a:srgbClr val="00B0F0"/>
          </a:solidFill>
        </p:spPr>
        <p:txBody>
          <a:bodyPr wrap="square" rtlCol="0">
            <a:spAutoFit/>
          </a:bodyPr>
          <a:lstStyle/>
          <a:p>
            <a:r>
              <a:rPr lang="en-US" dirty="0">
                <a:solidFill>
                  <a:schemeClr val="bg1"/>
                </a:solidFill>
              </a:rPr>
              <a:t>… and </a:t>
            </a:r>
            <a:r>
              <a:rPr lang="en-US" dirty="0" smtClean="0">
                <a:solidFill>
                  <a:schemeClr val="bg1"/>
                </a:solidFill>
              </a:rPr>
              <a:t>the Halo </a:t>
            </a:r>
            <a:r>
              <a:rPr lang="en-US" dirty="0">
                <a:solidFill>
                  <a:schemeClr val="bg1"/>
                </a:solidFill>
              </a:rPr>
              <a:t>4 multiplayer as “Project Orleans”</a:t>
            </a:r>
            <a:endParaRPr lang="pt-PT" dirty="0">
              <a:solidFill>
                <a:schemeClr val="bg1"/>
              </a:solidFill>
            </a:endParaRPr>
          </a:p>
        </p:txBody>
      </p:sp>
    </p:spTree>
    <p:extLst>
      <p:ext uri="{BB962C8B-B14F-4D97-AF65-F5344CB8AC3E}">
        <p14:creationId xmlns:p14="http://schemas.microsoft.com/office/powerpoint/2010/main" val="318742914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Service Fabric Capabilities</a:t>
            </a:r>
            <a:endParaRPr lang="en-US" dirty="0"/>
          </a:p>
        </p:txBody>
      </p:sp>
      <p:sp>
        <p:nvSpPr>
          <p:cNvPr id="8" name="Content Placeholder 7"/>
          <p:cNvSpPr>
            <a:spLocks noGrp="1"/>
          </p:cNvSpPr>
          <p:nvPr>
            <p:ph sz="half" idx="1"/>
          </p:nvPr>
        </p:nvSpPr>
        <p:spPr>
          <a:xfrm>
            <a:off x="203200" y="1600200"/>
            <a:ext cx="5588000" cy="3834896"/>
          </a:xfrm>
        </p:spPr>
        <p:txBody>
          <a:bodyPr/>
          <a:lstStyle/>
          <a:p>
            <a:r>
              <a:rPr lang="en-US" dirty="0"/>
              <a:t>Application deployment services:</a:t>
            </a:r>
          </a:p>
          <a:p>
            <a:pPr lvl="1"/>
            <a:r>
              <a:rPr lang="en-US" dirty="0"/>
              <a:t>Rolling update with rollback</a:t>
            </a:r>
          </a:p>
          <a:p>
            <a:pPr lvl="1"/>
            <a:r>
              <a:rPr lang="en-US" dirty="0"/>
              <a:t>Strong versioning </a:t>
            </a:r>
          </a:p>
          <a:p>
            <a:pPr lvl="1"/>
            <a:r>
              <a:rPr lang="en-US" dirty="0"/>
              <a:t>Side-by-side support</a:t>
            </a:r>
          </a:p>
          <a:p>
            <a:r>
              <a:rPr lang="en-US" dirty="0"/>
              <a:t>Leadership election</a:t>
            </a:r>
          </a:p>
          <a:p>
            <a:r>
              <a:rPr lang="en-US" dirty="0"/>
              <a:t>Name service for discovery of applications</a:t>
            </a:r>
          </a:p>
          <a:p>
            <a:endParaRPr lang="pt-PT" dirty="0"/>
          </a:p>
        </p:txBody>
      </p:sp>
      <p:sp>
        <p:nvSpPr>
          <p:cNvPr id="9" name="Content Placeholder 8"/>
          <p:cNvSpPr>
            <a:spLocks noGrp="1"/>
          </p:cNvSpPr>
          <p:nvPr>
            <p:ph sz="half" idx="2"/>
          </p:nvPr>
        </p:nvSpPr>
        <p:spPr>
          <a:xfrm>
            <a:off x="5994400" y="1600200"/>
            <a:ext cx="5588000" cy="3453253"/>
          </a:xfrm>
        </p:spPr>
        <p:txBody>
          <a:bodyPr/>
          <a:lstStyle/>
          <a:p>
            <a:r>
              <a:rPr lang="en-US" dirty="0" smtClean="0"/>
              <a:t>High density</a:t>
            </a:r>
          </a:p>
          <a:p>
            <a:r>
              <a:rPr lang="en-US" dirty="0" smtClean="0"/>
              <a:t>Partitioning </a:t>
            </a:r>
            <a:r>
              <a:rPr lang="en-US" dirty="0"/>
              <a:t>support</a:t>
            </a:r>
          </a:p>
          <a:p>
            <a:r>
              <a:rPr lang="en-US" dirty="0"/>
              <a:t>Load balancing and placement constraints</a:t>
            </a:r>
          </a:p>
          <a:p>
            <a:r>
              <a:rPr lang="en-US" dirty="0"/>
              <a:t>Consistent state replication framework</a:t>
            </a:r>
          </a:p>
          <a:p>
            <a:r>
              <a:rPr lang="en-US" dirty="0"/>
              <a:t>Reliable distributed </a:t>
            </a:r>
            <a:r>
              <a:rPr lang="en-US" dirty="0" smtClean="0"/>
              <a:t>key/value store, collections and queues</a:t>
            </a:r>
            <a:endParaRPr lang="en-US" dirty="0"/>
          </a:p>
        </p:txBody>
      </p:sp>
      <p:sp>
        <p:nvSpPr>
          <p:cNvPr id="10" name="Text Placeholder 9"/>
          <p:cNvSpPr>
            <a:spLocks noGrp="1"/>
          </p:cNvSpPr>
          <p:nvPr>
            <p:ph type="body" sz="quarter" idx="13"/>
          </p:nvPr>
        </p:nvSpPr>
        <p:spPr/>
        <p:txBody>
          <a:bodyPr>
            <a:normAutofit lnSpcReduction="10000"/>
          </a:bodyPr>
          <a:lstStyle/>
          <a:p>
            <a:endParaRPr lang="pt-PT"/>
          </a:p>
        </p:txBody>
      </p:sp>
    </p:spTree>
    <p:extLst>
      <p:ext uri="{BB962C8B-B14F-4D97-AF65-F5344CB8AC3E}">
        <p14:creationId xmlns:p14="http://schemas.microsoft.com/office/powerpoint/2010/main" val="28874583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smtClean="0"/>
              <a:t>Service Fabric Microservices</a:t>
            </a:r>
            <a:endParaRPr lang="en-US" dirty="0"/>
          </a:p>
        </p:txBody>
      </p:sp>
      <p:sp>
        <p:nvSpPr>
          <p:cNvPr id="5" name="Text Placeholder 1"/>
          <p:cNvSpPr>
            <a:spLocks noGrp="1"/>
          </p:cNvSpPr>
          <p:nvPr>
            <p:ph type="body" sz="quarter" idx="1"/>
          </p:nvPr>
        </p:nvSpPr>
        <p:spPr>
          <a:xfrm>
            <a:off x="203200" y="1600200"/>
            <a:ext cx="11379200" cy="4696670"/>
          </a:xfrm>
        </p:spPr>
        <p:txBody>
          <a:bodyPr/>
          <a:lstStyle/>
          <a:p>
            <a:r>
              <a:rPr lang="en-US" dirty="0" smtClean="0"/>
              <a:t>A microservice is whatever you want it to be:</a:t>
            </a:r>
          </a:p>
          <a:p>
            <a:pPr lvl="1"/>
            <a:r>
              <a:rPr lang="en-US" dirty="0" smtClean="0"/>
              <a:t>ASP.NET, node.js, Java VMs, an arbitrary .exe</a:t>
            </a:r>
          </a:p>
          <a:p>
            <a:r>
              <a:rPr lang="en-US" dirty="0" smtClean="0"/>
              <a:t>Stateless microservices</a:t>
            </a:r>
          </a:p>
          <a:p>
            <a:pPr lvl="1"/>
            <a:r>
              <a:rPr lang="en-US" dirty="0" smtClean="0"/>
              <a:t>A microservice that has state where the state is persisted to external storage, such as Azure databases or Azure storage</a:t>
            </a:r>
          </a:p>
          <a:p>
            <a:r>
              <a:rPr lang="en-US" dirty="0" smtClean="0"/>
              <a:t>Stateful microservices</a:t>
            </a:r>
          </a:p>
          <a:p>
            <a:pPr lvl="1"/>
            <a:r>
              <a:rPr lang="en-US" dirty="0" smtClean="0"/>
              <a:t>Reliability of state through replication and local persistence</a:t>
            </a:r>
          </a:p>
          <a:p>
            <a:pPr lvl="1"/>
            <a:r>
              <a:rPr lang="en-US" dirty="0" smtClean="0"/>
              <a:t>Reduces the complexity and number of components in traditional three-tier architecture </a:t>
            </a:r>
            <a:endParaRPr lang="en-US" dirty="0"/>
          </a:p>
        </p:txBody>
      </p:sp>
    </p:spTree>
    <p:extLst>
      <p:ext uri="{BB962C8B-B14F-4D97-AF65-F5344CB8AC3E}">
        <p14:creationId xmlns:p14="http://schemas.microsoft.com/office/powerpoint/2010/main" val="352041860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0.4|0.4"/>
</p:tagLst>
</file>

<file path=ppt/tags/tag3.xml><?xml version="1.0" encoding="utf-8"?>
<p:tagLst xmlns:a="http://schemas.openxmlformats.org/drawingml/2006/main" xmlns:r="http://schemas.openxmlformats.org/officeDocument/2006/relationships" xmlns:p="http://schemas.openxmlformats.org/presentationml/2006/main">
  <p:tag name="TIMING" val="|2.4|15.6|0.7|1.3|3|2.6|5.2|5.3|4.2|12.5|13.6|0.5|17.8|1.2|20.4|0.9|0.8|0.6|1.4|3.3|25.9"/>
</p:tagLst>
</file>

<file path=ppt/tags/tag4.xml><?xml version="1.0" encoding="utf-8"?>
<p:tagLst xmlns:a="http://schemas.openxmlformats.org/drawingml/2006/main" xmlns:r="http://schemas.openxmlformats.org/officeDocument/2006/relationships" xmlns:p="http://schemas.openxmlformats.org/presentationml/2006/main">
  <p:tag name="TIMING" val="|1.1|2.3|10.5|1.8"/>
</p:tagLst>
</file>

<file path=ppt/tags/tag5.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6.xml><?xml version="1.0" encoding="utf-8"?>
<p:tagLst xmlns:a="http://schemas.openxmlformats.org/drawingml/2006/main" xmlns:r="http://schemas.openxmlformats.org/officeDocument/2006/relationships" xmlns:p="http://schemas.openxmlformats.org/presentationml/2006/main">
  <p:tag name="TIMING" val="|24.1|2.5|3|2.1|12.7|1.6"/>
</p:tagLst>
</file>

<file path=ppt/tags/tag7.xml><?xml version="1.0" encoding="utf-8"?>
<p:tagLst xmlns:a="http://schemas.openxmlformats.org/drawingml/2006/main" xmlns:r="http://schemas.openxmlformats.org/officeDocument/2006/relationships" xmlns:p="http://schemas.openxmlformats.org/presentationml/2006/main">
  <p:tag name="TIMING" val="|1.4|9.8|44.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35EC11A98A7645AA3DC445D8F74A17" ma:contentTypeVersion="0" ma:contentTypeDescription="Create a new document." ma:contentTypeScope="" ma:versionID="ab4894259f84c5d154a2f108925d239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61BD31-D347-42C6-8869-062A8B4F80CB}">
  <ds:schemaRefs>
    <ds:schemaRef ds:uri="http://purl.org/dc/elements/1.1/"/>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1F14936-37D8-4FD4-8F00-A7B23706E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588D1C8-B323-435C-8876-C2A552F9AF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18278</TotalTime>
  <Words>3096</Words>
  <Application>Microsoft Office PowerPoint</Application>
  <PresentationFormat>Widescreen</PresentationFormat>
  <Paragraphs>556</Paragraphs>
  <Slides>39</Slides>
  <Notes>25</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 Unicode MS</vt:lpstr>
      <vt:lpstr>Arial</vt:lpstr>
      <vt:lpstr>Calibri</vt:lpstr>
      <vt:lpstr>Segoe UI</vt:lpstr>
      <vt:lpstr>Segoe UI Black</vt:lpstr>
      <vt:lpstr>Segoe UI Light</vt:lpstr>
      <vt:lpstr>Segoe UI Semibold</vt:lpstr>
      <vt:lpstr>Wingdings</vt:lpstr>
      <vt:lpstr>Office Theme</vt:lpstr>
      <vt:lpstr>PowerPoint Presentation</vt:lpstr>
      <vt:lpstr>João Pedro “jota” Martins</vt:lpstr>
      <vt:lpstr>Ground Rules and Expectations</vt:lpstr>
      <vt:lpstr>What’s this session about?</vt:lpstr>
      <vt:lpstr>the platform</vt:lpstr>
      <vt:lpstr>Microsoft Azure Service Fabric A platform for reliable, hyperscale, microservice-based applications</vt:lpstr>
      <vt:lpstr>Battle-hardened for over 5 years</vt:lpstr>
      <vt:lpstr>Service Fabric Capabilities</vt:lpstr>
      <vt:lpstr>Service Fabric Microservices</vt:lpstr>
      <vt:lpstr>Service Fabric vs. Cloud Services</vt:lpstr>
      <vt:lpstr>Cluster: A federation of machines</vt:lpstr>
      <vt:lpstr>Cluster: System view</vt:lpstr>
      <vt:lpstr>Reconfiguration</vt:lpstr>
      <vt:lpstr>Upgrading Services with zero downtime</vt:lpstr>
      <vt:lpstr>Basics for devs</vt:lpstr>
      <vt:lpstr>Stateless service + Automatic Failover</vt:lpstr>
      <vt:lpstr>the programming model</vt:lpstr>
      <vt:lpstr>What is a microservice?</vt:lpstr>
      <vt:lpstr>Types of microservices</vt:lpstr>
      <vt:lpstr>3-Tier service pattern</vt:lpstr>
      <vt:lpstr>Stateful services: Simplify design, reduce latency</vt:lpstr>
      <vt:lpstr>Stateful microservice</vt:lpstr>
      <vt:lpstr>Service Fabric Programming Models</vt:lpstr>
      <vt:lpstr>Reliable Services API</vt:lpstr>
      <vt:lpstr>Stateful service + Automatic Failover</vt:lpstr>
      <vt:lpstr>Service Fabric Programming Models</vt:lpstr>
      <vt:lpstr>Reliable Actors API</vt:lpstr>
      <vt:lpstr>Rolling upgrades with no downtime (+ actors)</vt:lpstr>
      <vt:lpstr>(some demo with Actors. IoT? Shopping carts?)</vt:lpstr>
      <vt:lpstr>Actoroids Architectural example</vt:lpstr>
      <vt:lpstr>Azure Compute Continuum</vt:lpstr>
      <vt:lpstr>Service Fabric Roadmap</vt:lpstr>
      <vt:lpstr>References</vt:lpstr>
      <vt:lpstr>PowerPoint Presentation</vt:lpstr>
      <vt:lpstr>Backup slides</vt:lpstr>
      <vt:lpstr>Programming Models</vt:lpstr>
      <vt:lpstr>Extending App With Reliable State</vt:lpstr>
      <vt:lpstr>On Applications, Hosts &amp; Activation</vt:lpstr>
      <vt:lpstr>On Rolling Upgrades</vt:lpstr>
    </vt:vector>
  </TitlesOfParts>
  <Manager>jota@create.pt</Manager>
  <Company>|create|it|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W05 Architecting a Large Software Project - Lessons Learned</dc:title>
  <dc:subject>Dinâmica e Motivação de Equipas - Apresentação netponto</dc:subject>
  <dc:creator>jota@create.pt</dc:creator>
  <cp:keywords>itarc, architecture, lessons, technology, career, growing</cp:keywords>
  <dc:description>Apresentação a netponto, 21/04/2012.</dc:description>
  <cp:lastModifiedBy>João Pedro Martins</cp:lastModifiedBy>
  <cp:revision>1467</cp:revision>
  <dcterms:created xsi:type="dcterms:W3CDTF">2006-08-16T00:00:00Z</dcterms:created>
  <dcterms:modified xsi:type="dcterms:W3CDTF">2016-03-26T00:36:17Z</dcterms:modified>
  <cp:category>architecture; agile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0x0101005135EC11A98A7645AA3DC445D8F74A17</vt:lpwstr>
  </property>
  <property fmtid="{D5CDD505-2E9C-101B-9397-08002B2CF9AE}" pid="3" name="Owner">
    <vt:lpwstr>João Pedro Martins</vt:lpwstr>
  </property>
</Properties>
</file>